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D2E11E-8DBA-016B-6D5B-73C9762E0D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95F4D9-3456-576C-9F47-9337056100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A6BF58-543E-60CA-E453-C706DC67CA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67F34-B93F-4182-AC16-DEBAD8770C7B}" type="datetimeFigureOut">
              <a:rPr lang="en-US" smtClean="0"/>
              <a:t>10/24/2023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C7719F-59CC-2F02-7ACC-13F03CADE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6C5DAE-7AED-30E8-2E4E-B1C2BF9D1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3E300-AB7D-42C6-81DC-3509A95BAA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7299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33AB76-4ED7-062D-B3BF-7A51B87BAF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470468C-AF0C-ED93-B08A-7133966205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35395A-CB1E-207C-89FB-0D4C9BC799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67F34-B93F-4182-AC16-DEBAD8770C7B}" type="datetimeFigureOut">
              <a:rPr lang="en-US" smtClean="0"/>
              <a:t>10/24/2023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B7881C-F56A-B6D3-A521-757447E49C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AC4FDE-85B8-EDB1-5CE9-E9E8E5C227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3E300-AB7D-42C6-81DC-3509A95BAA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7469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79D8E56-00DE-3D57-ED07-41068FD03C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AF05B4-BD25-C21C-3551-42EA326193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820068-FD2C-EC40-B73E-B1C80FF187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67F34-B93F-4182-AC16-DEBAD8770C7B}" type="datetimeFigureOut">
              <a:rPr lang="en-US" smtClean="0"/>
              <a:t>10/24/2023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83289C-D500-D3E2-07FB-5000E70F6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FC54FF-F0A2-7351-EB9B-35A05699FB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3E300-AB7D-42C6-81DC-3509A95BAA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7216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C64449-07A6-8869-6381-1BF17B4005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10C5AD-5EAA-6B82-4043-A8481CFA7A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5C5997-B5C3-A72C-B920-1CA1D1799A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67F34-B93F-4182-AC16-DEBAD8770C7B}" type="datetimeFigureOut">
              <a:rPr lang="en-US" smtClean="0"/>
              <a:t>10/24/2023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50B030-E0C0-FC72-60C8-8AB2A568D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3CDA62-1A9E-7E9F-5B01-39D15BC9A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3E300-AB7D-42C6-81DC-3509A95BAA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0616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AE4142-E60B-5B80-8A94-1BF5C4AB1F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430553-9510-3E0D-56D5-42842D560D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F03C38-7339-6CE1-D2F3-9EE56B5E5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67F34-B93F-4182-AC16-DEBAD8770C7B}" type="datetimeFigureOut">
              <a:rPr lang="en-US" smtClean="0"/>
              <a:t>10/24/2023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EDAC25-7B80-67E1-5D03-A148102301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0C6482-214A-DCC7-5EA0-2A695678F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3E300-AB7D-42C6-81DC-3509A95BAA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319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494AC-C43D-C8E5-61D2-B427AECF9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65E0A5-494A-E8F4-DE1C-E328E01A64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0A710F-A5AC-3A8A-226B-9A938F14F2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00A662-6C18-6BCE-CBEC-1B82179209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67F34-B93F-4182-AC16-DEBAD8770C7B}" type="datetimeFigureOut">
              <a:rPr lang="en-US" smtClean="0"/>
              <a:t>10/24/2023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50F04F-D631-FC08-AE10-A2A569996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E21973-5F7B-C486-CE5E-8317F73E37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3E300-AB7D-42C6-81DC-3509A95BAA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939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293D6F-279D-E34D-CF3C-80AAD78C45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E8A273-E3CB-27CD-419E-07886FE097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9D528E-F582-3A2B-6CBA-ED080650B0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CAF0C52-47EF-9887-5634-BEF4D2227D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90213C9-7E54-2500-94B9-22D270BD89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28F5E93-491F-0BE6-75C4-D0CD2DE03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67F34-B93F-4182-AC16-DEBAD8770C7B}" type="datetimeFigureOut">
              <a:rPr lang="en-US" smtClean="0"/>
              <a:t>10/24/2023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CFEA397-7400-73B9-5357-F9EE41CA71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DFCC21C-4CE8-4C79-E1DE-2C3F514C7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3E300-AB7D-42C6-81DC-3509A95BAA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933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2138C-C5F7-4C2A-7FF7-0DD7D0C724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E6A48EB-1B46-91CF-0538-B377A347F0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67F34-B93F-4182-AC16-DEBAD8770C7B}" type="datetimeFigureOut">
              <a:rPr lang="en-US" smtClean="0"/>
              <a:t>10/24/2023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00DA6C0-F6CE-8305-9B26-A3E8C2B683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4DE71C-BB90-BF5A-BF9C-CC947594D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3E300-AB7D-42C6-81DC-3509A95BAA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133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46D99DB-36CB-DD97-2CBF-24A71EF1D7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67F34-B93F-4182-AC16-DEBAD8770C7B}" type="datetimeFigureOut">
              <a:rPr lang="en-US" smtClean="0"/>
              <a:t>10/24/2023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F9CD9BA-20EC-3720-E353-D5EBAF12A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09C601-CF04-126F-3797-0C1A810E9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3E300-AB7D-42C6-81DC-3509A95BAA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1602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CF9454-44E3-0C97-AE08-75DCD652FA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02E657-99C4-C27D-3023-4358CA221F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785E39-4B90-B655-81BE-34C31554B7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578CB3-B1D8-096E-795C-A511767F1F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67F34-B93F-4182-AC16-DEBAD8770C7B}" type="datetimeFigureOut">
              <a:rPr lang="en-US" smtClean="0"/>
              <a:t>10/24/2023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403101-80BA-2382-8968-0DE063529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DF25C6-97DC-CDD5-C514-5F4632F76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3E300-AB7D-42C6-81DC-3509A95BAA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3691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DEB65-8775-7254-6FA1-9CE4234E2F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536A11F-6CA4-D968-BEAE-F6CA117F95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ECCB5B-2B87-A0F4-5AB4-164E427C3F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AE2ACD-FABD-2891-0B48-2E0EF6A63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67F34-B93F-4182-AC16-DEBAD8770C7B}" type="datetimeFigureOut">
              <a:rPr lang="en-US" smtClean="0"/>
              <a:t>10/24/2023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29F427-6C68-AE50-864C-3CF4B171F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D88E6B-E3C6-5C67-777E-15BEC8F06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3E300-AB7D-42C6-81DC-3509A95BAA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1027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1F1B8C3-7C1F-8AF1-852C-C5E98828D9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8DF622-D5B5-8FF9-D13C-9232FFEF25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83517B-2263-A8A3-3B1C-1E43ADF92D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167F34-B93F-4182-AC16-DEBAD8770C7B}" type="datetimeFigureOut">
              <a:rPr lang="en-US" smtClean="0"/>
              <a:t>10/24/2023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60BE5B-B956-0C71-571C-D7C40C5FEC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F7E9CE-D0B7-F981-6D15-923C89266A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33E300-AB7D-42C6-81DC-3509A95BAA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0113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object 2">
            <a:extLst>
              <a:ext uri="{FF2B5EF4-FFF2-40B4-BE49-F238E27FC236}">
                <a16:creationId xmlns:a16="http://schemas.microsoft.com/office/drawing/2014/main" id="{1C1B3CEB-1610-0DA4-E9B1-69F36FDA79D0}"/>
              </a:ext>
            </a:extLst>
          </p:cNvPr>
          <p:cNvSpPr txBox="1"/>
          <p:nvPr/>
        </p:nvSpPr>
        <p:spPr>
          <a:xfrm>
            <a:off x="273808" y="1763085"/>
            <a:ext cx="203619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95934" marR="5080" indent="-483870" algn="ctr">
              <a:lnSpc>
                <a:spcPct val="100000"/>
              </a:lnSpc>
              <a:spcBef>
                <a:spcPts val="100"/>
              </a:spcBef>
            </a:pPr>
            <a:r>
              <a:rPr sz="1200" b="1" i="1" spc="-5" dirty="0">
                <a:solidFill>
                  <a:srgbClr val="151515"/>
                </a:solidFill>
                <a:latin typeface="Calibri"/>
                <a:cs typeface="Calibri"/>
              </a:rPr>
              <a:t>APS </a:t>
            </a:r>
            <a:r>
              <a:rPr sz="1200" b="1" i="1" dirty="0">
                <a:solidFill>
                  <a:srgbClr val="151515"/>
                </a:solidFill>
                <a:latin typeface="Calibri"/>
                <a:cs typeface="Calibri"/>
              </a:rPr>
              <a:t>Strategic </a:t>
            </a:r>
            <a:r>
              <a:rPr sz="1200" b="1" i="1" spc="-5" dirty="0">
                <a:solidFill>
                  <a:srgbClr val="151515"/>
                </a:solidFill>
                <a:latin typeface="Calibri"/>
                <a:cs typeface="Calibri"/>
              </a:rPr>
              <a:t>Priorities</a:t>
            </a:r>
            <a:endParaRPr lang="en-US" sz="1200" b="1" i="1" spc="-5" dirty="0">
              <a:solidFill>
                <a:srgbClr val="151515"/>
              </a:solidFill>
              <a:latin typeface="Calibri"/>
              <a:cs typeface="Calibri"/>
            </a:endParaRPr>
          </a:p>
          <a:p>
            <a:pPr marL="495934" marR="5080" indent="-483870" algn="ctr">
              <a:lnSpc>
                <a:spcPct val="100000"/>
              </a:lnSpc>
              <a:spcBef>
                <a:spcPts val="100"/>
              </a:spcBef>
            </a:pPr>
            <a:r>
              <a:rPr sz="1200" b="1" i="1" dirty="0">
                <a:solidFill>
                  <a:srgbClr val="151515"/>
                </a:solidFill>
                <a:latin typeface="Calibri"/>
                <a:cs typeface="Calibri"/>
              </a:rPr>
              <a:t>&amp;</a:t>
            </a:r>
            <a:r>
              <a:rPr lang="en-US" sz="1200" b="1" i="1" dirty="0">
                <a:solidFill>
                  <a:srgbClr val="151515"/>
                </a:solidFill>
                <a:latin typeface="Calibri"/>
                <a:cs typeface="Calibri"/>
              </a:rPr>
              <a:t> </a:t>
            </a:r>
            <a:r>
              <a:rPr sz="1200" b="1" i="1" spc="-5" dirty="0">
                <a:solidFill>
                  <a:srgbClr val="151515"/>
                </a:solidFill>
                <a:latin typeface="Calibri"/>
                <a:cs typeface="Calibri"/>
              </a:rPr>
              <a:t>Initiatives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46" name="object 8">
            <a:extLst>
              <a:ext uri="{FF2B5EF4-FFF2-40B4-BE49-F238E27FC236}">
                <a16:creationId xmlns:a16="http://schemas.microsoft.com/office/drawing/2014/main" id="{02EB63BA-9ED1-E17E-F98A-9EF51B98C06F}"/>
              </a:ext>
            </a:extLst>
          </p:cNvPr>
          <p:cNvSpPr txBox="1"/>
          <p:nvPr/>
        </p:nvSpPr>
        <p:spPr>
          <a:xfrm>
            <a:off x="4374037" y="100361"/>
            <a:ext cx="3481613" cy="289823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pPr marL="12700" algn="ctr">
              <a:spcBef>
                <a:spcPts val="100"/>
              </a:spcBef>
            </a:pPr>
            <a:r>
              <a:rPr lang="en-US" b="1" dirty="0">
                <a:solidFill>
                  <a:schemeClr val="accent5"/>
                </a:solidFill>
                <a:latin typeface="Calibri"/>
                <a:ea typeface="Calibri"/>
                <a:cs typeface="Calibri"/>
              </a:rPr>
              <a:t>Benjamin E. Mays HS</a:t>
            </a:r>
          </a:p>
        </p:txBody>
      </p:sp>
      <p:sp>
        <p:nvSpPr>
          <p:cNvPr id="47" name="object 9">
            <a:extLst>
              <a:ext uri="{FF2B5EF4-FFF2-40B4-BE49-F238E27FC236}">
                <a16:creationId xmlns:a16="http://schemas.microsoft.com/office/drawing/2014/main" id="{7994DA41-84B2-671B-AB64-DBB00188ABCA}"/>
              </a:ext>
            </a:extLst>
          </p:cNvPr>
          <p:cNvSpPr txBox="1"/>
          <p:nvPr/>
        </p:nvSpPr>
        <p:spPr>
          <a:xfrm>
            <a:off x="5599590" y="449809"/>
            <a:ext cx="87566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spc="-5" dirty="0">
                <a:solidFill>
                  <a:srgbClr val="151515"/>
                </a:solidFill>
                <a:latin typeface="Calibri"/>
                <a:cs typeface="Calibri"/>
              </a:rPr>
              <a:t>SMART</a:t>
            </a:r>
            <a:r>
              <a:rPr sz="1200" b="1" i="1" spc="-40" dirty="0">
                <a:solidFill>
                  <a:srgbClr val="151515"/>
                </a:solidFill>
                <a:latin typeface="Calibri"/>
                <a:cs typeface="Calibri"/>
              </a:rPr>
              <a:t> </a:t>
            </a:r>
            <a:r>
              <a:rPr sz="1200" b="1" i="1" spc="-5" dirty="0">
                <a:solidFill>
                  <a:srgbClr val="151515"/>
                </a:solidFill>
                <a:latin typeface="Calibri"/>
                <a:cs typeface="Calibri"/>
              </a:rPr>
              <a:t>Goals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48" name="object 10">
            <a:extLst>
              <a:ext uri="{FF2B5EF4-FFF2-40B4-BE49-F238E27FC236}">
                <a16:creationId xmlns:a16="http://schemas.microsoft.com/office/drawing/2014/main" id="{F052C312-3884-48D4-543F-786A239D5D32}"/>
              </a:ext>
            </a:extLst>
          </p:cNvPr>
          <p:cNvSpPr txBox="1"/>
          <p:nvPr/>
        </p:nvSpPr>
        <p:spPr>
          <a:xfrm>
            <a:off x="6754607" y="1787365"/>
            <a:ext cx="516358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1200" b="1" i="1" spc="-5" dirty="0">
                <a:solidFill>
                  <a:srgbClr val="151515"/>
                </a:solidFill>
                <a:latin typeface="Calibri"/>
                <a:cs typeface="Calibri"/>
              </a:rPr>
              <a:t>School Strategies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49" name="object 11">
            <a:extLst>
              <a:ext uri="{FF2B5EF4-FFF2-40B4-BE49-F238E27FC236}">
                <a16:creationId xmlns:a16="http://schemas.microsoft.com/office/drawing/2014/main" id="{A2587826-9BAD-F537-B29B-22C46DD0C4B1}"/>
              </a:ext>
            </a:extLst>
          </p:cNvPr>
          <p:cNvSpPr txBox="1"/>
          <p:nvPr/>
        </p:nvSpPr>
        <p:spPr>
          <a:xfrm>
            <a:off x="857579" y="909007"/>
            <a:ext cx="1912620" cy="738664"/>
          </a:xfrm>
          <a:prstGeom prst="rect">
            <a:avLst/>
          </a:prstGeom>
          <a:ln w="12700">
            <a:solidFill>
              <a:srgbClr val="A4A4A4"/>
            </a:solidFill>
          </a:ln>
        </p:spPr>
        <p:txBody>
          <a:bodyPr vert="horz" wrap="square" lIns="0" tIns="0" rIns="0" bIns="0" rtlCol="0" anchor="t">
            <a:spAutoFit/>
          </a:bodyPr>
          <a:lstStyle/>
          <a:p>
            <a:pPr algn="ctr"/>
            <a:r>
              <a:rPr lang="en-US" sz="1200" spc="-5" dirty="0">
                <a:latin typeface="Calibri"/>
                <a:cs typeface="Calibri"/>
              </a:rPr>
              <a:t>The percentage of students who graduate in four years will increase from 88.8% in June 2023 to 91% in June 2024. </a:t>
            </a:r>
            <a:endParaRPr lang="en-US" sz="1200" dirty="0">
              <a:latin typeface="Calibri"/>
              <a:ea typeface="Calibri"/>
              <a:cs typeface="Calibri"/>
            </a:endParaRPr>
          </a:p>
        </p:txBody>
      </p:sp>
      <p:sp>
        <p:nvSpPr>
          <p:cNvPr id="50" name="object 12">
            <a:extLst>
              <a:ext uri="{FF2B5EF4-FFF2-40B4-BE49-F238E27FC236}">
                <a16:creationId xmlns:a16="http://schemas.microsoft.com/office/drawing/2014/main" id="{ED00D9AF-FDAB-D9B3-2708-73EB2DC42310}"/>
              </a:ext>
            </a:extLst>
          </p:cNvPr>
          <p:cNvSpPr txBox="1"/>
          <p:nvPr/>
        </p:nvSpPr>
        <p:spPr>
          <a:xfrm>
            <a:off x="3911254" y="891224"/>
            <a:ext cx="1912620" cy="738664"/>
          </a:xfrm>
          <a:prstGeom prst="rect">
            <a:avLst/>
          </a:prstGeom>
          <a:ln w="12700">
            <a:solidFill>
              <a:srgbClr val="A4A4A4"/>
            </a:solidFill>
          </a:ln>
        </p:spPr>
        <p:txBody>
          <a:bodyPr vert="horz" wrap="square" lIns="0" tIns="0" rIns="0" bIns="0" rtlCol="0" anchor="t">
            <a:spAutoFit/>
          </a:bodyPr>
          <a:lstStyle/>
          <a:p>
            <a:pPr algn="ctr"/>
            <a:r>
              <a:rPr lang="en-US" sz="1200" b="1" spc="-5" dirty="0">
                <a:latin typeface="Calibri"/>
                <a:ea typeface="Calibri"/>
                <a:cs typeface="Calibri"/>
              </a:rPr>
              <a:t>Literacy:</a:t>
            </a:r>
            <a:r>
              <a:rPr lang="en-US" sz="1200" spc="-5" dirty="0">
                <a:latin typeface="Calibri"/>
                <a:ea typeface="Calibri"/>
                <a:cs typeface="Calibri"/>
              </a:rPr>
              <a:t> Increase % of students scoring Developing + on EOC assessment by 5% by May 2024</a:t>
            </a:r>
            <a:r>
              <a:rPr lang="en-US" sz="1200" b="1" spc="-5" dirty="0">
                <a:latin typeface="Calibri"/>
                <a:ea typeface="Calibri"/>
                <a:cs typeface="Calibri"/>
              </a:rPr>
              <a:t> </a:t>
            </a:r>
            <a:endParaRPr lang="en-US" sz="1200" b="1" spc="-5" dirty="0">
              <a:ea typeface="Calibri"/>
              <a:cs typeface="Calibri"/>
            </a:endParaRPr>
          </a:p>
        </p:txBody>
      </p:sp>
      <p:sp>
        <p:nvSpPr>
          <p:cNvPr id="51" name="object 13">
            <a:extLst>
              <a:ext uri="{FF2B5EF4-FFF2-40B4-BE49-F238E27FC236}">
                <a16:creationId xmlns:a16="http://schemas.microsoft.com/office/drawing/2014/main" id="{CE20CDA3-8B73-DA4A-506E-F971AA26DCAF}"/>
              </a:ext>
            </a:extLst>
          </p:cNvPr>
          <p:cNvSpPr txBox="1"/>
          <p:nvPr/>
        </p:nvSpPr>
        <p:spPr>
          <a:xfrm>
            <a:off x="6696713" y="891224"/>
            <a:ext cx="1912620" cy="738664"/>
          </a:xfrm>
          <a:prstGeom prst="rect">
            <a:avLst/>
          </a:prstGeom>
          <a:ln w="12700">
            <a:solidFill>
              <a:srgbClr val="A4A4A4"/>
            </a:solidFill>
          </a:ln>
        </p:spPr>
        <p:txBody>
          <a:bodyPr vert="horz" wrap="square" lIns="0" tIns="0" rIns="0" bIns="0" rtlCol="0" anchor="t">
            <a:spAutoFit/>
          </a:bodyPr>
          <a:lstStyle/>
          <a:p>
            <a:pPr algn="ctr"/>
            <a:r>
              <a:rPr lang="en-US" sz="1200" b="1" spc="-5" dirty="0">
                <a:latin typeface="Calibri"/>
                <a:cs typeface="Calibri"/>
              </a:rPr>
              <a:t>Numeracy:</a:t>
            </a:r>
            <a:r>
              <a:rPr lang="en-US" sz="1200" spc="-5" dirty="0">
                <a:latin typeface="Calibri"/>
                <a:cs typeface="Calibri"/>
              </a:rPr>
              <a:t> </a:t>
            </a:r>
            <a:r>
              <a:rPr lang="en-US" sz="1200" spc="-5" dirty="0">
                <a:latin typeface="Calibri"/>
                <a:ea typeface="Calibri"/>
                <a:cs typeface="Calibri"/>
              </a:rPr>
              <a:t>Increase % of students scoring Developing + on EOC assessment by 5% by May 2024</a:t>
            </a:r>
            <a:r>
              <a:rPr lang="en-US" sz="1200" b="1" spc="-5" dirty="0">
                <a:latin typeface="Calibri"/>
                <a:ea typeface="Calibri"/>
                <a:cs typeface="Calibri"/>
              </a:rPr>
              <a:t> </a:t>
            </a:r>
            <a:endParaRPr lang="en-US" sz="1200" dirty="0">
              <a:latin typeface="Calibri"/>
              <a:ea typeface="Calibri"/>
              <a:cs typeface="Calibri"/>
            </a:endParaRPr>
          </a:p>
        </p:txBody>
      </p:sp>
      <p:sp>
        <p:nvSpPr>
          <p:cNvPr id="53" name="object 15">
            <a:extLst>
              <a:ext uri="{FF2B5EF4-FFF2-40B4-BE49-F238E27FC236}">
                <a16:creationId xmlns:a16="http://schemas.microsoft.com/office/drawing/2014/main" id="{2CB9457E-0591-E2D3-47CD-AA551058EBAD}"/>
              </a:ext>
            </a:extLst>
          </p:cNvPr>
          <p:cNvSpPr txBox="1"/>
          <p:nvPr/>
        </p:nvSpPr>
        <p:spPr>
          <a:xfrm>
            <a:off x="9336399" y="898196"/>
            <a:ext cx="1912620" cy="738664"/>
          </a:xfrm>
          <a:prstGeom prst="rect">
            <a:avLst/>
          </a:prstGeom>
          <a:ln w="12700">
            <a:solidFill>
              <a:srgbClr val="A4A4A4"/>
            </a:solidFill>
          </a:ln>
        </p:spPr>
        <p:txBody>
          <a:bodyPr vert="horz" wrap="square" lIns="0" tIns="0" rIns="0" bIns="0" rtlCol="0" anchor="t">
            <a:spAutoFit/>
          </a:bodyPr>
          <a:lstStyle/>
          <a:p>
            <a:pPr algn="ctr"/>
            <a:r>
              <a:rPr lang="en-US" sz="1200" b="1" spc="-5" dirty="0">
                <a:latin typeface="Calibri"/>
                <a:cs typeface="Calibri"/>
              </a:rPr>
              <a:t>Attendance: </a:t>
            </a:r>
            <a:r>
              <a:rPr lang="en-US" sz="1200" spc="-5" dirty="0">
                <a:latin typeface="Calibri"/>
                <a:cs typeface="Calibri"/>
              </a:rPr>
              <a:t>Increase the attendance percentage rate by 3% from 80% to 83%</a:t>
            </a:r>
          </a:p>
          <a:p>
            <a:pPr algn="ctr"/>
            <a:endParaRPr lang="en-US" sz="1200" b="1" spc="-5" dirty="0">
              <a:latin typeface="Calibri"/>
              <a:ea typeface="Calibri"/>
              <a:cs typeface="Calibri"/>
            </a:endParaRPr>
          </a:p>
        </p:txBody>
      </p:sp>
      <p:sp>
        <p:nvSpPr>
          <p:cNvPr id="54" name="object 16">
            <a:extLst>
              <a:ext uri="{FF2B5EF4-FFF2-40B4-BE49-F238E27FC236}">
                <a16:creationId xmlns:a16="http://schemas.microsoft.com/office/drawing/2014/main" id="{E641C145-FF03-7127-78AA-9E9E8500E487}"/>
              </a:ext>
            </a:extLst>
          </p:cNvPr>
          <p:cNvSpPr txBox="1"/>
          <p:nvPr/>
        </p:nvSpPr>
        <p:spPr>
          <a:xfrm>
            <a:off x="2475798" y="1811095"/>
            <a:ext cx="4113009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1200" b="1" i="1" spc="-5" dirty="0">
                <a:solidFill>
                  <a:srgbClr val="151515"/>
                </a:solidFill>
                <a:latin typeface="Calibri"/>
                <a:cs typeface="Calibri"/>
              </a:rPr>
              <a:t>School </a:t>
            </a:r>
            <a:r>
              <a:rPr sz="1200" b="1" i="1" dirty="0">
                <a:solidFill>
                  <a:srgbClr val="151515"/>
                </a:solidFill>
                <a:latin typeface="Calibri"/>
                <a:cs typeface="Calibri"/>
              </a:rPr>
              <a:t>Strategic</a:t>
            </a:r>
            <a:r>
              <a:rPr lang="en-US" sz="1200" b="1" i="1" dirty="0">
                <a:solidFill>
                  <a:srgbClr val="151515"/>
                </a:solidFill>
                <a:latin typeface="Calibri"/>
                <a:cs typeface="Calibri"/>
              </a:rPr>
              <a:t> </a:t>
            </a:r>
            <a:r>
              <a:rPr sz="1200" b="1" i="1" spc="-5" dirty="0">
                <a:solidFill>
                  <a:srgbClr val="151515"/>
                </a:solidFill>
                <a:latin typeface="Calibri"/>
                <a:cs typeface="Calibri"/>
              </a:rPr>
              <a:t>Priorities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57" name="object 19">
            <a:extLst>
              <a:ext uri="{FF2B5EF4-FFF2-40B4-BE49-F238E27FC236}">
                <a16:creationId xmlns:a16="http://schemas.microsoft.com/office/drawing/2014/main" id="{B431ACE5-0778-50DD-7055-63C206FB9628}"/>
              </a:ext>
            </a:extLst>
          </p:cNvPr>
          <p:cNvSpPr txBox="1"/>
          <p:nvPr/>
        </p:nvSpPr>
        <p:spPr>
          <a:xfrm>
            <a:off x="327014" y="154247"/>
            <a:ext cx="4205288" cy="566822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pPr marL="12700">
              <a:spcBef>
                <a:spcPts val="100"/>
              </a:spcBef>
            </a:pPr>
            <a:r>
              <a:rPr sz="1200" b="1" i="1" spc="-5" dirty="0">
                <a:solidFill>
                  <a:srgbClr val="151515"/>
                </a:solidFill>
                <a:latin typeface="Calibri"/>
                <a:cs typeface="Calibri"/>
              </a:rPr>
              <a:t>M</a:t>
            </a:r>
            <a:r>
              <a:rPr sz="1200" b="1" i="1" dirty="0">
                <a:solidFill>
                  <a:srgbClr val="151515"/>
                </a:solidFill>
                <a:latin typeface="Calibri"/>
                <a:cs typeface="Calibri"/>
              </a:rPr>
              <a:t>i</a:t>
            </a:r>
            <a:r>
              <a:rPr sz="1200" b="1" i="1" spc="-5" dirty="0">
                <a:solidFill>
                  <a:srgbClr val="151515"/>
                </a:solidFill>
                <a:latin typeface="Calibri"/>
                <a:cs typeface="Calibri"/>
              </a:rPr>
              <a:t>ss</a:t>
            </a:r>
            <a:r>
              <a:rPr sz="1200" b="1" i="1" dirty="0">
                <a:solidFill>
                  <a:srgbClr val="151515"/>
                </a:solidFill>
                <a:latin typeface="Calibri"/>
                <a:cs typeface="Calibri"/>
              </a:rPr>
              <a:t>i</a:t>
            </a:r>
            <a:r>
              <a:rPr sz="1200" b="1" i="1" spc="-5" dirty="0">
                <a:solidFill>
                  <a:srgbClr val="151515"/>
                </a:solidFill>
                <a:latin typeface="Calibri"/>
                <a:cs typeface="Calibri"/>
              </a:rPr>
              <a:t>on</a:t>
            </a:r>
            <a:r>
              <a:rPr lang="en-US" sz="1200" b="1" i="1" spc="-5" dirty="0">
                <a:solidFill>
                  <a:srgbClr val="151515"/>
                </a:solidFill>
                <a:latin typeface="Calibri"/>
                <a:cs typeface="Calibri"/>
              </a:rPr>
              <a:t>: </a:t>
            </a:r>
            <a:r>
              <a:rPr lang="en-US" sz="1200" i="1" spc="-5" dirty="0">
                <a:solidFill>
                  <a:srgbClr val="151515"/>
                </a:solidFill>
                <a:latin typeface="Calibri"/>
                <a:cs typeface="Calibri"/>
              </a:rPr>
              <a:t>The mission of Benjamin E. Mays High School is to inspire learners in a secure, nurturing and collaborative environment to promote social and global awareness through academic ownership</a:t>
            </a:r>
            <a:r>
              <a:rPr lang="en-US" sz="1200" b="1" i="1" spc="-5" dirty="0">
                <a:solidFill>
                  <a:srgbClr val="151515"/>
                </a:solidFill>
                <a:latin typeface="Calibri"/>
                <a:cs typeface="Calibri"/>
              </a:rPr>
              <a:t>.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58" name="object 20">
            <a:extLst>
              <a:ext uri="{FF2B5EF4-FFF2-40B4-BE49-F238E27FC236}">
                <a16:creationId xmlns:a16="http://schemas.microsoft.com/office/drawing/2014/main" id="{20EB12F3-68CA-61BA-1E67-9F3C640ED629}"/>
              </a:ext>
            </a:extLst>
          </p:cNvPr>
          <p:cNvSpPr txBox="1"/>
          <p:nvPr/>
        </p:nvSpPr>
        <p:spPr>
          <a:xfrm>
            <a:off x="7855650" y="164309"/>
            <a:ext cx="4007235" cy="566822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pPr marL="12700">
              <a:spcBef>
                <a:spcPts val="100"/>
              </a:spcBef>
            </a:pPr>
            <a:r>
              <a:rPr sz="1200" b="1" i="1" spc="-5" dirty="0">
                <a:solidFill>
                  <a:srgbClr val="151515"/>
                </a:solidFill>
                <a:latin typeface="Calibri"/>
                <a:cs typeface="Calibri"/>
              </a:rPr>
              <a:t>V</a:t>
            </a:r>
            <a:r>
              <a:rPr sz="1200" b="1" i="1" dirty="0">
                <a:solidFill>
                  <a:srgbClr val="151515"/>
                </a:solidFill>
                <a:latin typeface="Calibri"/>
                <a:cs typeface="Calibri"/>
              </a:rPr>
              <a:t>i</a:t>
            </a:r>
            <a:r>
              <a:rPr sz="1200" b="1" i="1" spc="-5" dirty="0">
                <a:solidFill>
                  <a:srgbClr val="151515"/>
                </a:solidFill>
                <a:latin typeface="Calibri"/>
                <a:cs typeface="Calibri"/>
              </a:rPr>
              <a:t>s</a:t>
            </a:r>
            <a:r>
              <a:rPr sz="1200" b="1" i="1" dirty="0">
                <a:solidFill>
                  <a:srgbClr val="151515"/>
                </a:solidFill>
                <a:latin typeface="Calibri"/>
                <a:cs typeface="Calibri"/>
              </a:rPr>
              <a:t>i</a:t>
            </a:r>
            <a:r>
              <a:rPr sz="1200" b="1" i="1" spc="-5" dirty="0">
                <a:solidFill>
                  <a:srgbClr val="151515"/>
                </a:solidFill>
                <a:latin typeface="Calibri"/>
                <a:cs typeface="Calibri"/>
              </a:rPr>
              <a:t>on</a:t>
            </a:r>
            <a:r>
              <a:rPr lang="en-US" sz="1200" b="1" i="1" spc="-5" dirty="0">
                <a:solidFill>
                  <a:srgbClr val="151515"/>
                </a:solidFill>
                <a:latin typeface="Calibri"/>
                <a:cs typeface="Calibri"/>
              </a:rPr>
              <a:t>: </a:t>
            </a:r>
            <a:r>
              <a:rPr lang="en-US" sz="1200" i="1" spc="-5" dirty="0">
                <a:solidFill>
                  <a:srgbClr val="151515"/>
                </a:solidFill>
                <a:latin typeface="Calibri"/>
                <a:cs typeface="Calibri"/>
              </a:rPr>
              <a:t>A high performing school where open-minded graduates are college and career ready, responsible digital citizens and critical thinkers within a globally competitive society.</a:t>
            </a:r>
            <a:endParaRPr lang="en-US" sz="1200" i="1" spc="-5" dirty="0">
              <a:solidFill>
                <a:srgbClr val="151515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A294441-10ED-AD50-0253-9AA3A7FF7A8F}"/>
              </a:ext>
            </a:extLst>
          </p:cNvPr>
          <p:cNvSpPr txBox="1"/>
          <p:nvPr/>
        </p:nvSpPr>
        <p:spPr>
          <a:xfrm>
            <a:off x="6562172" y="3459637"/>
            <a:ext cx="5415839" cy="96673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noAutofit/>
          </a:bodyPr>
          <a:lstStyle/>
          <a:p>
            <a:endParaRPr lang="en-US" sz="11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A15D01F-9003-4DBD-6C4D-30C742C34383}"/>
              </a:ext>
            </a:extLst>
          </p:cNvPr>
          <p:cNvSpPr txBox="1">
            <a:spLocks/>
          </p:cNvSpPr>
          <p:nvPr/>
        </p:nvSpPr>
        <p:spPr>
          <a:xfrm>
            <a:off x="2373662" y="2322223"/>
            <a:ext cx="4113009" cy="973442"/>
          </a:xfrm>
          <a:prstGeom prst="rect">
            <a:avLst/>
          </a:prstGeom>
          <a:noFill/>
          <a:ln w="19050">
            <a:solidFill>
              <a:schemeClr val="bg1">
                <a:lumMod val="50000"/>
              </a:schemeClr>
            </a:solidFill>
          </a:ln>
        </p:spPr>
        <p:txBody>
          <a:bodyPr wrap="square" lIns="91440" tIns="45720" rIns="91440" bIns="45720" rtlCol="0" anchor="t">
            <a:noAutofit/>
          </a:bodyPr>
          <a:lstStyle/>
          <a:p>
            <a:pPr marL="228600" indent="-228600">
              <a:buAutoNum type="arabicPeriod"/>
            </a:pPr>
            <a:r>
              <a:rPr lang="en-US" sz="1100" dirty="0">
                <a:ea typeface="Calibri"/>
                <a:cs typeface="Calibri"/>
              </a:rPr>
              <a:t>Increase Graduation Rate</a:t>
            </a:r>
          </a:p>
          <a:p>
            <a:pPr marL="228600" indent="-228600">
              <a:buAutoNum type="arabicPeriod"/>
            </a:pPr>
            <a:r>
              <a:rPr lang="en-US" sz="1100" dirty="0">
                <a:ea typeface="Calibri"/>
                <a:cs typeface="Calibri"/>
              </a:rPr>
              <a:t>Increase percentage of students showing proficiency in Milestone Courses.</a:t>
            </a:r>
          </a:p>
          <a:p>
            <a:pPr marL="228600" indent="-228600">
              <a:buAutoNum type="arabicPeriod"/>
            </a:pPr>
            <a:r>
              <a:rPr lang="en-US" sz="1100" dirty="0">
                <a:ea typeface="Calibri"/>
                <a:cs typeface="Calibri"/>
              </a:rPr>
              <a:t>Strengthen the Implementation of International Baccalaureate (Signature Program).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C20A96F-D040-28A9-0079-EBDAD504C4AA}"/>
              </a:ext>
            </a:extLst>
          </p:cNvPr>
          <p:cNvSpPr txBox="1">
            <a:spLocks/>
          </p:cNvSpPr>
          <p:nvPr/>
        </p:nvSpPr>
        <p:spPr>
          <a:xfrm>
            <a:off x="2373661" y="3474645"/>
            <a:ext cx="4113009" cy="899627"/>
          </a:xfrm>
          <a:prstGeom prst="rect">
            <a:avLst/>
          </a:prstGeom>
          <a:noFill/>
          <a:ln w="19050">
            <a:solidFill>
              <a:schemeClr val="accent5">
                <a:lumMod val="75000"/>
              </a:schemeClr>
            </a:solidFill>
          </a:ln>
        </p:spPr>
        <p:txBody>
          <a:bodyPr wrap="square" lIns="91440" tIns="45720" rIns="91440" bIns="45720" rtlCol="0" anchor="t">
            <a:noAutofit/>
          </a:bodyPr>
          <a:lstStyle/>
          <a:p>
            <a:pPr marL="228600" indent="-228600">
              <a:buFont typeface="+mj-lt"/>
              <a:buAutoNum type="arabicPeriod" startAt="4"/>
            </a:pPr>
            <a:r>
              <a:rPr lang="en-US" sz="1100" dirty="0">
                <a:ea typeface="+mn-lt"/>
                <a:cs typeface="+mn-lt"/>
              </a:rPr>
              <a:t>Implement a Whole-Child system of supports that integrates social-emotional learning, behavior, wellness, and comprehensive academic intervention plans.</a:t>
            </a:r>
          </a:p>
          <a:p>
            <a:pPr marL="228600" indent="-228600">
              <a:buFont typeface="+mj-lt"/>
              <a:buAutoNum type="arabicPeriod" startAt="4"/>
            </a:pPr>
            <a:r>
              <a:rPr lang="en-US" sz="1100" dirty="0">
                <a:ea typeface="+mn-lt"/>
                <a:cs typeface="+mn-lt"/>
              </a:rPr>
              <a:t>Utilize flexible learning tools, technology integration, and targeted instruction to personalize learning for all students.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A67336F-E712-381B-9C38-403294921507}"/>
              </a:ext>
            </a:extLst>
          </p:cNvPr>
          <p:cNvSpPr txBox="1"/>
          <p:nvPr/>
        </p:nvSpPr>
        <p:spPr>
          <a:xfrm>
            <a:off x="261970" y="3474646"/>
            <a:ext cx="2036190" cy="899627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 anchor="ctr">
            <a:noAutofit/>
          </a:bodyPr>
          <a:lstStyle/>
          <a:p>
            <a:pPr marL="140335" marR="5080" lvl="0" indent="-12827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Building</a:t>
            </a:r>
            <a:r>
              <a:rPr kumimoji="0" lang="en-US" sz="1200" b="1" i="0" u="none" strike="noStrike" kern="1200" cap="none" spc="-1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</a:t>
            </a:r>
            <a:r>
              <a:rPr kumimoji="0" lang="en-US" sz="1200" b="1" i="0" u="none" strike="noStrike" kern="1200" cap="none" spc="-4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Culture</a:t>
            </a:r>
            <a:r>
              <a:rPr kumimoji="0" lang="en-US" sz="1200" b="1" i="0" u="none" strike="noStrike" kern="1200" cap="none" spc="-3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of</a:t>
            </a:r>
          </a:p>
          <a:p>
            <a:pPr marL="140335" marR="5080" lvl="0" indent="-12827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</a:t>
            </a:r>
            <a:r>
              <a:rPr kumimoji="0" lang="en-US" sz="1200" b="1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tudent</a:t>
            </a:r>
            <a:r>
              <a:rPr kumimoji="0" lang="en-US" sz="1200" b="1" i="0" u="none" strike="noStrike" kern="1200" cap="none" spc="-2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Support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155575" marR="15875" lvl="0" indent="-128270" algn="ctr" defTabSz="914400" rtl="0" eaLnBrk="1" fontAlgn="auto" latinLnBrk="0" hangingPunct="1">
              <a:lnSpc>
                <a:spcPct val="100000"/>
              </a:lnSpc>
              <a:spcBef>
                <a:spcPts val="1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Whole Child 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&amp; </a:t>
            </a:r>
            <a:r>
              <a:rPr kumimoji="0" lang="en-US" sz="900" b="0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Intervention </a:t>
            </a:r>
            <a:r>
              <a:rPr kumimoji="0" lang="en-US" sz="900" b="0" i="0" u="none" strike="noStrike" kern="1200" cap="none" spc="-19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n-US" sz="900" b="0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Personalized Learning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CBC17CA-D6FD-3EDA-004A-C96A9B29A145}"/>
              </a:ext>
            </a:extLst>
          </p:cNvPr>
          <p:cNvSpPr txBox="1">
            <a:spLocks/>
          </p:cNvSpPr>
          <p:nvPr/>
        </p:nvSpPr>
        <p:spPr>
          <a:xfrm>
            <a:off x="273808" y="2331358"/>
            <a:ext cx="2036190" cy="96681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noAutofit/>
          </a:bodyPr>
          <a:lstStyle/>
          <a:p>
            <a:pPr marL="17145" marR="10795" lvl="0" indent="0" algn="ctr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F</a:t>
            </a:r>
            <a:r>
              <a:rPr kumimoji="0" lang="en-US" sz="1100" b="1" i="0" u="none" strike="noStrike" kern="1200" cap="none" spc="-1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</a:t>
            </a: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ster</a:t>
            </a:r>
            <a:r>
              <a:rPr kumimoji="0" lang="en-US" sz="1100" b="1" i="0" u="none" strike="noStrike" kern="1200" cap="none" spc="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</a:t>
            </a:r>
            <a:r>
              <a:rPr kumimoji="0" lang="en-US" sz="1100" b="1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n</a:t>
            </a: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g</a:t>
            </a:r>
            <a:r>
              <a:rPr kumimoji="0" lang="en-US" sz="1100" b="1" i="0" u="none" strike="noStrike" kern="1200" cap="none" spc="-2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</a:t>
            </a:r>
            <a:r>
              <a:rPr kumimoji="0" lang="en-US" sz="1100" b="1" i="0" u="none" strike="noStrike" kern="1200" cap="none" spc="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</a:t>
            </a:r>
            <a:r>
              <a:rPr kumimoji="0" lang="en-US" sz="1100" b="1" i="0" u="none" strike="noStrike" kern="1200" cap="none" spc="-1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</a:t>
            </a:r>
            <a:r>
              <a:rPr kumimoji="0" lang="en-US" sz="1100" b="1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dem</a:t>
            </a:r>
            <a:r>
              <a:rPr kumimoji="0" lang="en-US" sz="1100" b="1" i="0" u="none" strike="noStrike" kern="1200" cap="none" spc="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</a:t>
            </a: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</a:t>
            </a:r>
          </a:p>
          <a:p>
            <a:pPr marL="17145" marR="10795" lvl="0" indent="0" algn="ctr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Excellence </a:t>
            </a:r>
            <a:r>
              <a:rPr kumimoji="0" lang="en-US" sz="1100" b="1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for </a:t>
            </a: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All</a:t>
            </a:r>
          </a:p>
          <a:p>
            <a:pPr marL="17145" marR="10795" lvl="0" indent="0" algn="ctr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n-US" sz="900" b="0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Data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12700" marR="5080" lvl="0" indent="0" algn="ctr" defTabSz="914400" rtl="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Curriculum 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&amp; </a:t>
            </a:r>
            <a:r>
              <a:rPr kumimoji="0" lang="en-US" sz="900" b="0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Instruction</a:t>
            </a:r>
          </a:p>
          <a:p>
            <a:pPr marL="12700" marR="5080" lvl="0" indent="0" algn="ctr" defTabSz="914400" rtl="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Signature 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Program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EE1E893-603F-A337-647C-A9A5368A042B}"/>
              </a:ext>
            </a:extLst>
          </p:cNvPr>
          <p:cNvSpPr txBox="1">
            <a:spLocks/>
          </p:cNvSpPr>
          <p:nvPr/>
        </p:nvSpPr>
        <p:spPr>
          <a:xfrm>
            <a:off x="6550335" y="1998534"/>
            <a:ext cx="5427677" cy="139732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noAutofit/>
          </a:bodyPr>
          <a:lstStyle/>
          <a:p>
            <a:r>
              <a:rPr lang="en-US" sz="800" dirty="0"/>
              <a:t>1a. Utilizing APS graphs (Missing Credit Report) to ensure student schedules are aligned to graduation requirements. Graduation Rate.</a:t>
            </a:r>
          </a:p>
          <a:p>
            <a:r>
              <a:rPr lang="en-US" sz="800" dirty="0"/>
              <a:t>1b. Implemented Raider Minimester Night School to help students recover courses needed for graduation. Graduation Rate: Increase in # of students on track</a:t>
            </a:r>
          </a:p>
          <a:p>
            <a:r>
              <a:rPr lang="en-US" sz="800" dirty="0"/>
              <a:t>2a. Facilitate observations and feedback from focus walks to identify strengths and opportunities  for growth to identify needed professional development.</a:t>
            </a:r>
          </a:p>
          <a:p>
            <a:r>
              <a:rPr lang="en-US" sz="800" dirty="0"/>
              <a:t>2b. Utilizing PLC data (formative, MAP, and benchmark) to design interventions and differentiate instruction to meet the needs of all students.</a:t>
            </a:r>
          </a:p>
          <a:p>
            <a:r>
              <a:rPr lang="en-US" sz="800" dirty="0"/>
              <a:t>3a. Monthly IB Professional Development training for teachers to increase teacher capacity as it pertains to knowledge and instructional practices of IB that are aligned to the implementation o IB MVP &amp; CP/DP Programmers.</a:t>
            </a:r>
          </a:p>
          <a:p>
            <a:r>
              <a:rPr lang="en-US" sz="800" dirty="0"/>
              <a:t>3b. Additional support provided by a second coordinator dedicated to IB MVP.</a:t>
            </a:r>
          </a:p>
          <a:p>
            <a:endParaRPr lang="en-US" sz="1050" dirty="0"/>
          </a:p>
          <a:p>
            <a:r>
              <a:rPr lang="en-US" sz="800" dirty="0"/>
              <a:t>4a. Identify most at-promise students through attendance, discipline, and academic data and assign student caseloads to support staff for weekly mental, emotional, &amp; behavioral monitoring/support.</a:t>
            </a:r>
          </a:p>
          <a:p>
            <a:r>
              <a:rPr lang="en-US" sz="800" dirty="0"/>
              <a:t>4b. Utilize the Care Team to identify at risk students and provide wrap-around services. Train all members of the Care Team on Restorative Practices. Implement school-wide training of PBIS for  all staff members.</a:t>
            </a:r>
          </a:p>
          <a:p>
            <a:r>
              <a:rPr lang="en-US" sz="800" dirty="0"/>
              <a:t>5. Implement classroom strategies aligned to the Personalized Learning core elements of Targeted Instruction and Student Reflection &amp; Ownership.</a:t>
            </a:r>
            <a:endParaRPr lang="en-US" sz="1100" dirty="0"/>
          </a:p>
          <a:p>
            <a:endParaRPr lang="en-US" sz="1100" dirty="0"/>
          </a:p>
          <a:p>
            <a:endParaRPr lang="en-US" sz="1100" dirty="0"/>
          </a:p>
          <a:p>
            <a:endParaRPr lang="en-US" sz="1100" dirty="0"/>
          </a:p>
          <a:p>
            <a:endParaRPr lang="en-US" sz="1100" dirty="0"/>
          </a:p>
          <a:p>
            <a:endParaRPr lang="en-US" sz="11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577FF53-B5CB-7487-F8A6-05853EA146F4}"/>
              </a:ext>
            </a:extLst>
          </p:cNvPr>
          <p:cNvSpPr txBox="1"/>
          <p:nvPr/>
        </p:nvSpPr>
        <p:spPr>
          <a:xfrm>
            <a:off x="261968" y="4544428"/>
            <a:ext cx="2036190" cy="88921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 anchor="ctr">
            <a:noAutofit/>
          </a:bodyPr>
          <a:lstStyle/>
          <a:p>
            <a:pPr marL="337185" marR="5080" lvl="0" indent="-32512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Equipping &amp; </a:t>
            </a:r>
            <a:r>
              <a:rPr kumimoji="0" lang="en-US" sz="1200" b="1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Empowering</a:t>
            </a:r>
          </a:p>
          <a:p>
            <a:pPr marL="337185" marR="5080" lvl="0" indent="-32512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Leaders</a:t>
            </a:r>
            <a:r>
              <a:rPr kumimoji="0" lang="en-US" sz="1200" b="1" i="0" u="none" strike="noStrike" kern="1200" cap="none" spc="-1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&amp;</a:t>
            </a:r>
            <a:r>
              <a:rPr kumimoji="0" lang="en-US" sz="1200" b="1" i="0" u="none" strike="noStrike" kern="1200" cap="none" spc="-1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n-US" sz="1200" b="1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Staff</a:t>
            </a:r>
            <a:endParaRPr lang="en-US" sz="1200" dirty="0">
              <a:solidFill>
                <a:prstClr val="black"/>
              </a:solidFill>
              <a:latin typeface="Calibri"/>
              <a:cs typeface="Calibri"/>
            </a:endParaRPr>
          </a:p>
          <a:p>
            <a:pPr marL="337185" marR="5080" lvl="0" indent="-32512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Strategic Staff Support</a:t>
            </a:r>
          </a:p>
          <a:p>
            <a:pPr marL="337185" marR="5080" lvl="0" indent="-32512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Equitable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n-US" sz="900" b="0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Resource</a:t>
            </a:r>
            <a:r>
              <a:rPr kumimoji="0" lang="en-US" sz="900" b="0" i="0" u="none" strike="noStrike" kern="1200" cap="none" spc="-2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n-US" sz="900" b="0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Allocation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4A105D0-9E11-1FBC-0EA9-1EA13403D6D6}"/>
              </a:ext>
            </a:extLst>
          </p:cNvPr>
          <p:cNvSpPr txBox="1">
            <a:spLocks/>
          </p:cNvSpPr>
          <p:nvPr/>
        </p:nvSpPr>
        <p:spPr>
          <a:xfrm>
            <a:off x="2385499" y="4565594"/>
            <a:ext cx="4113009" cy="868046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txBody>
          <a:bodyPr wrap="square" rtlCol="0">
            <a:noAutofit/>
          </a:bodyPr>
          <a:lstStyle/>
          <a:p>
            <a:pPr marL="228600" indent="-228600">
              <a:buFont typeface="+mj-lt"/>
              <a:buAutoNum type="arabicPeriod" startAt="6"/>
            </a:pPr>
            <a:r>
              <a:rPr lang="en-US" sz="1100" dirty="0"/>
              <a:t>Retain and continue to develop a high-performing faculty.</a:t>
            </a:r>
          </a:p>
          <a:p>
            <a:pPr marL="228600" indent="-228600">
              <a:buFont typeface="+mj-lt"/>
              <a:buAutoNum type="arabicPeriod" startAt="6"/>
            </a:pPr>
            <a:r>
              <a:rPr lang="en-US" sz="1100" dirty="0"/>
              <a:t>Build Teacher capacity to support an increase in mastery for students.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AB35E2A-94D9-55B7-0AD3-F577225AAE01}"/>
              </a:ext>
            </a:extLst>
          </p:cNvPr>
          <p:cNvSpPr txBox="1"/>
          <p:nvPr/>
        </p:nvSpPr>
        <p:spPr>
          <a:xfrm>
            <a:off x="6562173" y="4490152"/>
            <a:ext cx="5415839" cy="10365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US" sz="800" dirty="0"/>
              <a:t>6a. Appropriate training and professional learning for all Mays  Faculty.</a:t>
            </a:r>
          </a:p>
          <a:p>
            <a:r>
              <a:rPr lang="en-US" sz="800" dirty="0"/>
              <a:t>6b. Mentor-Mentee Induction program that support new teachers through New Teacher Learning Communities to provide necessary tools to be successful.</a:t>
            </a:r>
          </a:p>
          <a:p>
            <a:r>
              <a:rPr lang="en-US" sz="800" dirty="0"/>
              <a:t>6c. Minimized number of taught courses for EOC teachers to increase focus on instructional planning and academic delivery.</a:t>
            </a:r>
          </a:p>
          <a:p>
            <a:r>
              <a:rPr lang="en-US" sz="800" dirty="0"/>
              <a:t>7a. Consistent Observation and Feedback cycle to provide teachers with instructional support to build upon current practices.</a:t>
            </a:r>
          </a:p>
          <a:p>
            <a:r>
              <a:rPr lang="en-US" sz="800" dirty="0"/>
              <a:t>7b. Coaching cycles with Instructional Coaches to engage in the observation, feedback, and modeling process.</a:t>
            </a:r>
          </a:p>
          <a:p>
            <a:r>
              <a:rPr lang="en-US" sz="800" dirty="0"/>
              <a:t>7c. Weekly learning walks (Including Instructional Coaches, Master Teacher, Leaders, SELTS, and IB Coordinator to build instructional leader capacity.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3390DED-F39D-0FEF-4A39-809D1486CA06}"/>
              </a:ext>
            </a:extLst>
          </p:cNvPr>
          <p:cNvSpPr txBox="1"/>
          <p:nvPr/>
        </p:nvSpPr>
        <p:spPr>
          <a:xfrm>
            <a:off x="261968" y="5620533"/>
            <a:ext cx="2036190" cy="915406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wrap="square" rtlCol="0" anchor="ctr">
            <a:noAutofit/>
          </a:bodyPr>
          <a:lstStyle/>
          <a:p>
            <a:pPr marL="180340" marR="136525" lvl="0" indent="-16764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Creating</a:t>
            </a:r>
            <a:r>
              <a:rPr kumimoji="0" lang="en-US" sz="1200" b="1" i="0" u="none" strike="noStrike" kern="1200" cap="none" spc="-2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</a:t>
            </a:r>
            <a:r>
              <a:rPr kumimoji="0" lang="en-US" sz="1200" b="1" i="0" u="none" strike="noStrike" kern="1200" cap="none" spc="-2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n-US" sz="1200" b="1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System</a:t>
            </a:r>
            <a:r>
              <a:rPr kumimoji="0" lang="en-US" sz="1200" b="1" i="0" u="none" strike="noStrike" kern="1200" cap="none" spc="-3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of </a:t>
            </a:r>
            <a:r>
              <a:rPr kumimoji="0" lang="en-US" sz="1200" b="1" i="0" u="none" strike="noStrike" kern="1200" cap="none" spc="-254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School</a:t>
            </a:r>
            <a:r>
              <a:rPr kumimoji="0" lang="en-US" sz="1200" b="1" i="0" u="none" strike="noStrike" kern="1200" cap="none" spc="-1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Support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43815" marR="0" lvl="0" indent="0" algn="ctr" defTabSz="914400" rtl="0" eaLnBrk="1" fontAlgn="auto" latinLnBrk="0" hangingPunct="1">
              <a:lnSpc>
                <a:spcPct val="100000"/>
              </a:lnSpc>
              <a:spcBef>
                <a:spcPts val="1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Strategic</a:t>
            </a:r>
            <a:r>
              <a:rPr kumimoji="0" lang="en-US" sz="900" b="0" i="0" u="none" strike="noStrike" kern="1200" cap="none" spc="-2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n-US" sz="900" b="0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Staff</a:t>
            </a:r>
            <a:r>
              <a:rPr kumimoji="0" lang="en-US" sz="900" b="0" i="0" u="none" strike="noStrike" kern="1200" cap="none" spc="-1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n-US" sz="900" b="0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Support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42545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Equitable</a:t>
            </a:r>
            <a:r>
              <a:rPr kumimoji="0" lang="en-US" sz="900" b="0" i="0" u="none" strike="noStrike" kern="1200" cap="none" spc="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n-US" sz="900" b="0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Resource</a:t>
            </a:r>
            <a:r>
              <a:rPr kumimoji="0" lang="en-US" sz="900" b="0" i="0" u="none" strike="noStrike" kern="1200" cap="none" spc="-1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n-US" sz="900" b="0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Allocation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8FBEC2-33EB-4456-064A-FB719A6FF82F}"/>
              </a:ext>
            </a:extLst>
          </p:cNvPr>
          <p:cNvSpPr txBox="1">
            <a:spLocks/>
          </p:cNvSpPr>
          <p:nvPr/>
        </p:nvSpPr>
        <p:spPr>
          <a:xfrm>
            <a:off x="2385499" y="5628421"/>
            <a:ext cx="4113009" cy="899629"/>
          </a:xfrm>
          <a:prstGeom prst="rect">
            <a:avLst/>
          </a:prstGeom>
          <a:noFill/>
          <a:ln w="19050">
            <a:solidFill>
              <a:schemeClr val="accent4"/>
            </a:solidFill>
          </a:ln>
        </p:spPr>
        <p:txBody>
          <a:bodyPr wrap="square" rtlCol="0">
            <a:noAutofit/>
          </a:bodyPr>
          <a:lstStyle/>
          <a:p>
            <a:pPr marL="228600" indent="-228600">
              <a:buFont typeface="+mj-lt"/>
              <a:buAutoNum type="arabicPeriod" startAt="8"/>
            </a:pPr>
            <a:r>
              <a:rPr lang="en-US" sz="1100" dirty="0"/>
              <a:t>Provide wrap services availability to address the academic, emotion, and behavioral needs of the students.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A3CE1B2-2F08-60C0-CF21-A0CA56766856}"/>
              </a:ext>
            </a:extLst>
          </p:cNvPr>
          <p:cNvSpPr txBox="1"/>
          <p:nvPr/>
        </p:nvSpPr>
        <p:spPr>
          <a:xfrm>
            <a:off x="6562173" y="5620533"/>
            <a:ext cx="5415838" cy="91540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US" sz="800" dirty="0"/>
              <a:t>8a. Utilization of the Clinical Therapist to address the emotional needs of students.</a:t>
            </a:r>
          </a:p>
          <a:p>
            <a:r>
              <a:rPr lang="en-US" sz="800" dirty="0"/>
              <a:t>8b. Leverage the budget to include and additional School Social Worker and Graduation Coach to address the needs of students.</a:t>
            </a:r>
          </a:p>
          <a:p>
            <a:r>
              <a:rPr lang="en-US" sz="800" dirty="0"/>
              <a:t>8c. Leverage the behavior team to implement alternatives-to-suspension in order to decrease the amount of instructional loss and promote social emotional learning strategies. (Decrease OSS by 5%)</a:t>
            </a:r>
          </a:p>
        </p:txBody>
      </p:sp>
    </p:spTree>
    <p:extLst>
      <p:ext uri="{BB962C8B-B14F-4D97-AF65-F5344CB8AC3E}">
        <p14:creationId xmlns:p14="http://schemas.microsoft.com/office/powerpoint/2010/main" val="25445850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PS 6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A91A92"/>
      </a:accent1>
      <a:accent2>
        <a:srgbClr val="DA7B22"/>
      </a:accent2>
      <a:accent3>
        <a:srgbClr val="A5A5A5"/>
      </a:accent3>
      <a:accent4>
        <a:srgbClr val="F3CF45"/>
      </a:accent4>
      <a:accent5>
        <a:srgbClr val="0083A9"/>
      </a:accent5>
      <a:accent6>
        <a:srgbClr val="70AD47"/>
      </a:accent6>
      <a:hlink>
        <a:srgbClr val="0083A9"/>
      </a:hlink>
      <a:folHlink>
        <a:srgbClr val="DA7B2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e136758a-e7f7-4029-9cdc-709c7a6ff021">
      <UserInfo>
        <DisplayName>Gipson, Chaundra</DisplayName>
        <AccountId>16</AccountId>
        <AccountType/>
      </UserInfo>
      <UserInfo>
        <DisplayName>Jacobi, Diane</DisplayName>
        <AccountId>12</AccountId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A977F1402712049B4BB4CDB1A03C7C8" ma:contentTypeVersion="5" ma:contentTypeDescription="Create a new document." ma:contentTypeScope="" ma:versionID="0f5ec4d82cab5cab548afcdba343ac18">
  <xsd:schema xmlns:xsd="http://www.w3.org/2001/XMLSchema" xmlns:xs="http://www.w3.org/2001/XMLSchema" xmlns:p="http://schemas.microsoft.com/office/2006/metadata/properties" xmlns:ns2="8dcae609-94e2-4108-915c-852935aa21ad" xmlns:ns3="e136758a-e7f7-4029-9cdc-709c7a6ff021" targetNamespace="http://schemas.microsoft.com/office/2006/metadata/properties" ma:root="true" ma:fieldsID="9d6fcbe14825a043d9eeb7b07cb7ee66" ns2:_="" ns3:_="">
    <xsd:import namespace="8dcae609-94e2-4108-915c-852935aa21ad"/>
    <xsd:import namespace="e136758a-e7f7-4029-9cdc-709c7a6ff02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cae609-94e2-4108-915c-852935aa21a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136758a-e7f7-4029-9cdc-709c7a6ff021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69E7716-A4D8-4C71-BA5E-83EBC20000BD}">
  <ds:schemaRefs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8dcae609-94e2-4108-915c-852935aa21ad"/>
    <ds:schemaRef ds:uri="http://purl.org/dc/elements/1.1/"/>
    <ds:schemaRef ds:uri="e136758a-e7f7-4029-9cdc-709c7a6ff021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16FF9715-0CE0-40B2-8A13-73BD54BF3E68}">
  <ds:schemaRefs>
    <ds:schemaRef ds:uri="8dcae609-94e2-4108-915c-852935aa21ad"/>
    <ds:schemaRef ds:uri="e136758a-e7f7-4029-9cdc-709c7a6ff021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F01425CA-73FB-48A2-A63D-01EB8F7ECD0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520</TotalTime>
  <Words>729</Words>
  <Application>Microsoft Office PowerPoint</Application>
  <PresentationFormat>Widescreen</PresentationFormat>
  <Paragraphs>57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Jacobi, Diane</dc:creator>
  <cp:lastModifiedBy>Kirkpatrick, Bresiea</cp:lastModifiedBy>
  <cp:revision>218</cp:revision>
  <cp:lastPrinted>2023-10-24T17:02:26Z</cp:lastPrinted>
  <dcterms:created xsi:type="dcterms:W3CDTF">2022-10-06T19:21:24Z</dcterms:created>
  <dcterms:modified xsi:type="dcterms:W3CDTF">2023-10-24T18:34:37Z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0x0101007A977F1402712049B4BB4CDB1A03C7C8</vt:lpwstr>
  </property>
  <property fmtid="{D5CDD505-2E9C-101B-9397-08002B2CF9AE}" pid="3" name="MediaServiceImageTags">
    <vt:lpwstr/>
  </property>
</Properties>
</file>