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E11E-8DBA-016B-6D5B-73C9762E0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5F4D9-3456-576C-9F47-93370561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6BF58-543E-60CA-E453-C706DC67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7719F-59CC-2F02-7ACC-13F03CAD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5DAE-7AED-30E8-2E4E-B1C2BF9D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9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3AB76-4ED7-062D-B3BF-7A51B87BA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0468C-AF0C-ED93-B08A-713396620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5395A-CB1E-207C-89FB-0D4C9BC7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7881C-F56A-B6D3-A521-757447E4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4FDE-85B8-EDB1-5CE9-E9E8E5C2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6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9D8E56-00DE-3D57-ED07-41068FD03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F05B4-BD25-C21C-3551-42EA32619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20068-FD2C-EC40-B73E-B1C80FF18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3289C-D500-D3E2-07FB-5000E70F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C54FF-F0A2-7351-EB9B-35A05699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1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4449-07A6-8869-6381-1BF17B400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0C5AD-5EAA-6B82-4043-A8481CFA7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C5997-B5C3-A72C-B920-1CA1D1799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0B030-E0C0-FC72-60C8-8AB2A568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CDA62-1A9E-7E9F-5B01-39D15BC9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1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E4142-E60B-5B80-8A94-1BF5C4AB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30553-9510-3E0D-56D5-42842D560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03C38-7339-6CE1-D2F3-9EE56B5E5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DAC25-7B80-67E1-5D03-A1481023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C6482-214A-DCC7-5EA0-2A695678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94AC-C43D-C8E5-61D2-B427AECF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5E0A5-494A-E8F4-DE1C-E328E01A6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A710F-A5AC-3A8A-226B-9A938F14F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0A662-6C18-6BCE-CBEC-1B8217920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0F04F-D631-FC08-AE10-A2A56999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21973-5F7B-C486-CE5E-8317F73E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3D6F-279D-E34D-CF3C-80AAD78C4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8A273-E3CB-27CD-419E-07886FE09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D528E-F582-3A2B-6CBA-ED080650B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AF0C52-47EF-9887-5634-BEF4D2227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0213C9-7E54-2500-94B9-22D270BD89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8F5E93-491F-0BE6-75C4-D0CD2DE0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FEA397-7400-73B9-5357-F9EE41CA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FCC21C-4CE8-4C79-E1DE-2C3F514C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3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2138C-C5F7-4C2A-7FF7-0DD7D0C72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A48EB-1B46-91CF-0538-B377A347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DA6C0-F6CE-8305-9B26-A3E8C2B68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DE71C-BB90-BF5A-BF9C-CC947594D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6D99DB-36CB-DD97-2CBF-24A71EF1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CD9BA-20EC-3720-E353-D5EBAF12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9C601-CF04-126F-3797-0C1A810E9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0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9454-44E3-0C97-AE08-75DCD652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2E657-99C4-C27D-3023-4358CA221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85E39-4B90-B655-81BE-34C31554B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78CB3-B1D8-096E-795C-A511767F1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03101-80BA-2382-8968-0DE06352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F25C6-97DC-CDD5-C514-5F4632F7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9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EB65-8775-7254-6FA1-9CE4234E2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36A11F-6CA4-D968-BEAE-F6CA117F9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CCB5B-2B87-A0F4-5AB4-164E427C3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E2ACD-FABD-2891-0B48-2E0EF6A6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7F34-B93F-4182-AC16-DEBAD8770C7B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9F427-6C68-AE50-864C-3CF4B171F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88E6B-E3C6-5C67-777E-15BEC8F0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2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1B8C3-7C1F-8AF1-852C-C5E98828D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DF622-D5B5-8FF9-D13C-9232FFEF2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3517B-2263-A8A3-3B1C-1E43ADF92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67F34-B93F-4182-AC16-DEBAD8770C7B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0BE5B-B956-0C71-571C-D7C40C5F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7E9CE-D0B7-F981-6D15-923C89266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3E300-AB7D-42C6-81DC-3509A95BAA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11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>
            <a:extLst>
              <a:ext uri="{FF2B5EF4-FFF2-40B4-BE49-F238E27FC236}">
                <a16:creationId xmlns:a16="http://schemas.microsoft.com/office/drawing/2014/main" id="{1C1B3CEB-1610-0DA4-E9B1-69F36FDA79D0}"/>
              </a:ext>
            </a:extLst>
          </p:cNvPr>
          <p:cNvSpPr txBox="1"/>
          <p:nvPr/>
        </p:nvSpPr>
        <p:spPr>
          <a:xfrm>
            <a:off x="273808" y="1763085"/>
            <a:ext cx="20361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4" marR="5080" indent="-48387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APS 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Strategic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Priorities</a:t>
            </a:r>
            <a:endParaRPr lang="en-US" sz="1200" b="1" i="1" spc="-5" dirty="0">
              <a:solidFill>
                <a:srgbClr val="151515"/>
              </a:solidFill>
              <a:latin typeface="Calibri"/>
              <a:cs typeface="Calibri"/>
            </a:endParaRPr>
          </a:p>
          <a:p>
            <a:pPr marL="495934" marR="5080" indent="-483870" algn="ctr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&amp;</a:t>
            </a:r>
            <a:r>
              <a:rPr lang="en-US" sz="1200" b="1" i="1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Initiatives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6" name="object 8">
            <a:extLst>
              <a:ext uri="{FF2B5EF4-FFF2-40B4-BE49-F238E27FC236}">
                <a16:creationId xmlns:a16="http://schemas.microsoft.com/office/drawing/2014/main" id="{02EB63BA-9ED1-E17E-F98A-9EF51B98C06F}"/>
              </a:ext>
            </a:extLst>
          </p:cNvPr>
          <p:cNvSpPr txBox="1"/>
          <p:nvPr/>
        </p:nvSpPr>
        <p:spPr>
          <a:xfrm>
            <a:off x="4374037" y="100361"/>
            <a:ext cx="3481613" cy="28982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b="1" dirty="0">
                <a:solidFill>
                  <a:schemeClr val="accent5"/>
                </a:solidFill>
                <a:latin typeface="Calibri"/>
                <a:ea typeface="Calibri"/>
                <a:cs typeface="Calibri"/>
              </a:rPr>
              <a:t>Benjamin E. Mays HS</a:t>
            </a:r>
          </a:p>
        </p:txBody>
      </p:sp>
      <p:sp>
        <p:nvSpPr>
          <p:cNvPr id="47" name="object 9">
            <a:extLst>
              <a:ext uri="{FF2B5EF4-FFF2-40B4-BE49-F238E27FC236}">
                <a16:creationId xmlns:a16="http://schemas.microsoft.com/office/drawing/2014/main" id="{7994DA41-84B2-671B-AB64-DBB00188ABCA}"/>
              </a:ext>
            </a:extLst>
          </p:cNvPr>
          <p:cNvSpPr txBox="1"/>
          <p:nvPr/>
        </p:nvSpPr>
        <p:spPr>
          <a:xfrm>
            <a:off x="5599590" y="449809"/>
            <a:ext cx="875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SMART</a:t>
            </a:r>
            <a:r>
              <a:rPr sz="1200" b="1" i="1" spc="-40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Goals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8" name="object 10">
            <a:extLst>
              <a:ext uri="{FF2B5EF4-FFF2-40B4-BE49-F238E27FC236}">
                <a16:creationId xmlns:a16="http://schemas.microsoft.com/office/drawing/2014/main" id="{F052C312-3884-48D4-543F-786A239D5D32}"/>
              </a:ext>
            </a:extLst>
          </p:cNvPr>
          <p:cNvSpPr txBox="1"/>
          <p:nvPr/>
        </p:nvSpPr>
        <p:spPr>
          <a:xfrm>
            <a:off x="6754607" y="1787365"/>
            <a:ext cx="51635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School Strategies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9" name="object 11">
            <a:extLst>
              <a:ext uri="{FF2B5EF4-FFF2-40B4-BE49-F238E27FC236}">
                <a16:creationId xmlns:a16="http://schemas.microsoft.com/office/drawing/2014/main" id="{A2587826-9BAD-F537-B29B-22C46DD0C4B1}"/>
              </a:ext>
            </a:extLst>
          </p:cNvPr>
          <p:cNvSpPr txBox="1"/>
          <p:nvPr/>
        </p:nvSpPr>
        <p:spPr>
          <a:xfrm>
            <a:off x="857579" y="909007"/>
            <a:ext cx="1912620" cy="738664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 anchor="t">
            <a:spAutoFit/>
          </a:bodyPr>
          <a:lstStyle/>
          <a:p>
            <a:pPr algn="ctr"/>
            <a:r>
              <a:rPr lang="en-US" sz="1200" spc="-5" dirty="0">
                <a:latin typeface="Calibri"/>
                <a:cs typeface="Calibri"/>
              </a:rPr>
              <a:t>The percentage of students who graduate in four years will increase from 88.8% in June 2023 to 91% in June 2024. </a:t>
            </a:r>
            <a:endParaRPr lang="en-US" sz="1200" dirty="0">
              <a:latin typeface="Calibri"/>
              <a:ea typeface="Calibri"/>
              <a:cs typeface="Calibri"/>
            </a:endParaRPr>
          </a:p>
        </p:txBody>
      </p:sp>
      <p:sp>
        <p:nvSpPr>
          <p:cNvPr id="50" name="object 12">
            <a:extLst>
              <a:ext uri="{FF2B5EF4-FFF2-40B4-BE49-F238E27FC236}">
                <a16:creationId xmlns:a16="http://schemas.microsoft.com/office/drawing/2014/main" id="{ED00D9AF-FDAB-D9B3-2708-73EB2DC42310}"/>
              </a:ext>
            </a:extLst>
          </p:cNvPr>
          <p:cNvSpPr txBox="1"/>
          <p:nvPr/>
        </p:nvSpPr>
        <p:spPr>
          <a:xfrm>
            <a:off x="3911254" y="891224"/>
            <a:ext cx="1912620" cy="738664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 anchor="t">
            <a:spAutoFit/>
          </a:bodyPr>
          <a:lstStyle/>
          <a:p>
            <a:pPr algn="ctr"/>
            <a:r>
              <a:rPr lang="en-US" sz="1200" b="1" spc="-5" dirty="0">
                <a:latin typeface="Calibri"/>
                <a:ea typeface="Calibri"/>
                <a:cs typeface="Calibri"/>
              </a:rPr>
              <a:t>Literacy:</a:t>
            </a:r>
            <a:r>
              <a:rPr lang="en-US" sz="1200" spc="-5" dirty="0">
                <a:latin typeface="Calibri"/>
                <a:ea typeface="Calibri"/>
                <a:cs typeface="Calibri"/>
              </a:rPr>
              <a:t> Increase % of students scoring Developing + on EOC assessment by 5% by May 2024</a:t>
            </a:r>
            <a:r>
              <a:rPr lang="en-US" sz="1200" b="1" spc="-5" dirty="0">
                <a:latin typeface="Calibri"/>
                <a:ea typeface="Calibri"/>
                <a:cs typeface="Calibri"/>
              </a:rPr>
              <a:t> </a:t>
            </a:r>
            <a:endParaRPr lang="en-US" sz="1200" b="1" spc="-5" dirty="0">
              <a:ea typeface="Calibri"/>
              <a:cs typeface="Calibri"/>
            </a:endParaRPr>
          </a:p>
        </p:txBody>
      </p:sp>
      <p:sp>
        <p:nvSpPr>
          <p:cNvPr id="51" name="object 13">
            <a:extLst>
              <a:ext uri="{FF2B5EF4-FFF2-40B4-BE49-F238E27FC236}">
                <a16:creationId xmlns:a16="http://schemas.microsoft.com/office/drawing/2014/main" id="{CE20CDA3-8B73-DA4A-506E-F971AA26DCAF}"/>
              </a:ext>
            </a:extLst>
          </p:cNvPr>
          <p:cNvSpPr txBox="1"/>
          <p:nvPr/>
        </p:nvSpPr>
        <p:spPr>
          <a:xfrm>
            <a:off x="6696713" y="891224"/>
            <a:ext cx="1912620" cy="738664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 anchor="t">
            <a:spAutoFit/>
          </a:bodyPr>
          <a:lstStyle/>
          <a:p>
            <a:pPr algn="ctr"/>
            <a:r>
              <a:rPr lang="en-US" sz="1200" b="1" spc="-5" dirty="0">
                <a:latin typeface="Calibri"/>
                <a:cs typeface="Calibri"/>
              </a:rPr>
              <a:t>Numeracy:</a:t>
            </a:r>
            <a:r>
              <a:rPr lang="en-US" sz="1200" spc="-5" dirty="0">
                <a:latin typeface="Calibri"/>
                <a:cs typeface="Calibri"/>
              </a:rPr>
              <a:t> </a:t>
            </a:r>
            <a:r>
              <a:rPr lang="en-US" sz="1200" spc="-5" dirty="0">
                <a:latin typeface="Calibri"/>
                <a:ea typeface="Calibri"/>
                <a:cs typeface="Calibri"/>
              </a:rPr>
              <a:t>Increase % of students scoring Developing + on EOC assessment by 5% by May 2024</a:t>
            </a:r>
            <a:r>
              <a:rPr lang="en-US" sz="1200" b="1" spc="-5" dirty="0">
                <a:latin typeface="Calibri"/>
                <a:ea typeface="Calibri"/>
                <a:cs typeface="Calibri"/>
              </a:rPr>
              <a:t> </a:t>
            </a:r>
            <a:endParaRPr lang="en-US" sz="1200" dirty="0">
              <a:latin typeface="Calibri"/>
              <a:ea typeface="Calibri"/>
              <a:cs typeface="Calibri"/>
            </a:endParaRPr>
          </a:p>
        </p:txBody>
      </p:sp>
      <p:sp>
        <p:nvSpPr>
          <p:cNvPr id="53" name="object 15">
            <a:extLst>
              <a:ext uri="{FF2B5EF4-FFF2-40B4-BE49-F238E27FC236}">
                <a16:creationId xmlns:a16="http://schemas.microsoft.com/office/drawing/2014/main" id="{2CB9457E-0591-E2D3-47CD-AA551058EBAD}"/>
              </a:ext>
            </a:extLst>
          </p:cNvPr>
          <p:cNvSpPr txBox="1"/>
          <p:nvPr/>
        </p:nvSpPr>
        <p:spPr>
          <a:xfrm>
            <a:off x="9336399" y="898196"/>
            <a:ext cx="1912620" cy="738664"/>
          </a:xfrm>
          <a:prstGeom prst="rect">
            <a:avLst/>
          </a:prstGeom>
          <a:ln w="12700">
            <a:solidFill>
              <a:srgbClr val="A4A4A4"/>
            </a:solidFill>
          </a:ln>
        </p:spPr>
        <p:txBody>
          <a:bodyPr vert="horz" wrap="square" lIns="0" tIns="0" rIns="0" bIns="0" rtlCol="0" anchor="t">
            <a:spAutoFit/>
          </a:bodyPr>
          <a:lstStyle/>
          <a:p>
            <a:pPr algn="ctr"/>
            <a:r>
              <a:rPr lang="en-US" sz="1200" b="1" spc="-5" dirty="0">
                <a:latin typeface="Calibri"/>
                <a:cs typeface="Calibri"/>
              </a:rPr>
              <a:t>Attendance: </a:t>
            </a:r>
            <a:r>
              <a:rPr lang="en-US" sz="1200" spc="-5" dirty="0">
                <a:latin typeface="Calibri"/>
                <a:cs typeface="Calibri"/>
              </a:rPr>
              <a:t>Increase the attendance percentage rate by 3% from 80% to 83%</a:t>
            </a:r>
          </a:p>
          <a:p>
            <a:pPr algn="ctr"/>
            <a:endParaRPr lang="en-US" sz="1200" b="1" spc="-5" dirty="0">
              <a:latin typeface="Calibri"/>
              <a:ea typeface="Calibri"/>
              <a:cs typeface="Calibri"/>
            </a:endParaRPr>
          </a:p>
        </p:txBody>
      </p:sp>
      <p:sp>
        <p:nvSpPr>
          <p:cNvPr id="54" name="object 16">
            <a:extLst>
              <a:ext uri="{FF2B5EF4-FFF2-40B4-BE49-F238E27FC236}">
                <a16:creationId xmlns:a16="http://schemas.microsoft.com/office/drawing/2014/main" id="{E641C145-FF03-7127-78AA-9E9E8500E487}"/>
              </a:ext>
            </a:extLst>
          </p:cNvPr>
          <p:cNvSpPr txBox="1"/>
          <p:nvPr/>
        </p:nvSpPr>
        <p:spPr>
          <a:xfrm>
            <a:off x="2475798" y="1811095"/>
            <a:ext cx="411300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School 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Strategic</a:t>
            </a:r>
            <a:r>
              <a:rPr lang="en-US" sz="1200" b="1" i="1" dirty="0">
                <a:solidFill>
                  <a:srgbClr val="151515"/>
                </a:solidFill>
                <a:latin typeface="Calibri"/>
                <a:cs typeface="Calibri"/>
              </a:rPr>
              <a:t> 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Priorities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7" name="object 19">
            <a:extLst>
              <a:ext uri="{FF2B5EF4-FFF2-40B4-BE49-F238E27FC236}">
                <a16:creationId xmlns:a16="http://schemas.microsoft.com/office/drawing/2014/main" id="{B431ACE5-0778-50DD-7055-63C206FB9628}"/>
              </a:ext>
            </a:extLst>
          </p:cNvPr>
          <p:cNvSpPr txBox="1"/>
          <p:nvPr/>
        </p:nvSpPr>
        <p:spPr>
          <a:xfrm>
            <a:off x="327014" y="154247"/>
            <a:ext cx="4205288" cy="56682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M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ss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on</a:t>
            </a:r>
            <a:r>
              <a:rPr lang="en-US" sz="1200" b="1" i="1" spc="-5" dirty="0">
                <a:solidFill>
                  <a:srgbClr val="151515"/>
                </a:solidFill>
                <a:latin typeface="Calibri"/>
                <a:cs typeface="Calibri"/>
              </a:rPr>
              <a:t>: </a:t>
            </a:r>
            <a:r>
              <a:rPr lang="en-US" sz="1200" i="1" spc="-5" dirty="0">
                <a:solidFill>
                  <a:srgbClr val="151515"/>
                </a:solidFill>
                <a:latin typeface="Calibri"/>
                <a:cs typeface="Calibri"/>
              </a:rPr>
              <a:t>The mission of Benjamin E. Mays High School is to inspire learners in a secure, nurturing and collaborative environment to promote social and global awareness through academic ownership</a:t>
            </a:r>
            <a:r>
              <a:rPr lang="en-US" sz="1200" b="1" i="1" spc="-5" dirty="0">
                <a:solidFill>
                  <a:srgbClr val="151515"/>
                </a:solidFill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8" name="object 20">
            <a:extLst>
              <a:ext uri="{FF2B5EF4-FFF2-40B4-BE49-F238E27FC236}">
                <a16:creationId xmlns:a16="http://schemas.microsoft.com/office/drawing/2014/main" id="{20EB12F3-68CA-61BA-1E67-9F3C640ED629}"/>
              </a:ext>
            </a:extLst>
          </p:cNvPr>
          <p:cNvSpPr txBox="1"/>
          <p:nvPr/>
        </p:nvSpPr>
        <p:spPr>
          <a:xfrm>
            <a:off x="7855650" y="164309"/>
            <a:ext cx="4007235" cy="56682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V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s</a:t>
            </a:r>
            <a:r>
              <a:rPr sz="1200" b="1" i="1" dirty="0">
                <a:solidFill>
                  <a:srgbClr val="151515"/>
                </a:solidFill>
                <a:latin typeface="Calibri"/>
                <a:cs typeface="Calibri"/>
              </a:rPr>
              <a:t>i</a:t>
            </a:r>
            <a:r>
              <a:rPr sz="1200" b="1" i="1" spc="-5" dirty="0">
                <a:solidFill>
                  <a:srgbClr val="151515"/>
                </a:solidFill>
                <a:latin typeface="Calibri"/>
                <a:cs typeface="Calibri"/>
              </a:rPr>
              <a:t>on</a:t>
            </a:r>
            <a:r>
              <a:rPr lang="en-US" sz="1200" b="1" i="1" spc="-5" dirty="0">
                <a:solidFill>
                  <a:srgbClr val="151515"/>
                </a:solidFill>
                <a:latin typeface="Calibri"/>
                <a:cs typeface="Calibri"/>
              </a:rPr>
              <a:t>: </a:t>
            </a:r>
            <a:r>
              <a:rPr lang="en-US" sz="1200" i="1" spc="-5" dirty="0">
                <a:solidFill>
                  <a:srgbClr val="151515"/>
                </a:solidFill>
                <a:latin typeface="Calibri"/>
                <a:cs typeface="Calibri"/>
              </a:rPr>
              <a:t>A high performing school where open-minded graduates are college and career ready, responsible digital citizens and critical thinkers within a globally competitive society.</a:t>
            </a:r>
            <a:endParaRPr lang="en-US" sz="1200" i="1" spc="-5" dirty="0">
              <a:solidFill>
                <a:srgbClr val="151515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294441-10ED-AD50-0253-9AA3A7FF7A8F}"/>
              </a:ext>
            </a:extLst>
          </p:cNvPr>
          <p:cNvSpPr txBox="1"/>
          <p:nvPr/>
        </p:nvSpPr>
        <p:spPr>
          <a:xfrm>
            <a:off x="6562172" y="3459637"/>
            <a:ext cx="5415839" cy="9667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endParaRPr lang="en-US" sz="11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A15D01F-9003-4DBD-6C4D-30C742C34383}"/>
              </a:ext>
            </a:extLst>
          </p:cNvPr>
          <p:cNvSpPr txBox="1">
            <a:spLocks/>
          </p:cNvSpPr>
          <p:nvPr/>
        </p:nvSpPr>
        <p:spPr>
          <a:xfrm>
            <a:off x="2373662" y="2322223"/>
            <a:ext cx="4113009" cy="973442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lIns="91440" tIns="45720" rIns="91440" bIns="45720" rtlCol="0" anchor="t">
            <a:noAutofit/>
          </a:bodyPr>
          <a:lstStyle/>
          <a:p>
            <a:pPr marL="228600" indent="-228600">
              <a:buAutoNum type="arabicPeriod"/>
            </a:pPr>
            <a:r>
              <a:rPr lang="en-US" sz="1100" dirty="0">
                <a:ea typeface="Calibri"/>
                <a:cs typeface="Calibri"/>
              </a:rPr>
              <a:t>Increase Graduation Rate</a:t>
            </a:r>
          </a:p>
          <a:p>
            <a:pPr marL="228600" indent="-228600">
              <a:buAutoNum type="arabicPeriod"/>
            </a:pPr>
            <a:r>
              <a:rPr lang="en-US" sz="1100" dirty="0">
                <a:ea typeface="Calibri"/>
                <a:cs typeface="Calibri"/>
              </a:rPr>
              <a:t>Increase percentage of students showing proficiency in Milestone Courses.</a:t>
            </a:r>
          </a:p>
          <a:p>
            <a:pPr marL="228600" indent="-228600">
              <a:buAutoNum type="arabicPeriod"/>
            </a:pPr>
            <a:r>
              <a:rPr lang="en-US" sz="1100" dirty="0">
                <a:ea typeface="Calibri"/>
                <a:cs typeface="Calibri"/>
              </a:rPr>
              <a:t>Strengthen the Implementation of International Baccalaureate (Signature Program).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20A96F-D040-28A9-0079-EBDAD504C4AA}"/>
              </a:ext>
            </a:extLst>
          </p:cNvPr>
          <p:cNvSpPr txBox="1">
            <a:spLocks/>
          </p:cNvSpPr>
          <p:nvPr/>
        </p:nvSpPr>
        <p:spPr>
          <a:xfrm>
            <a:off x="2373661" y="3474645"/>
            <a:ext cx="4113009" cy="899627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lIns="91440" tIns="45720" rIns="91440" bIns="45720" rtlCol="0" anchor="t">
            <a:noAutofit/>
          </a:bodyPr>
          <a:lstStyle/>
          <a:p>
            <a:pPr marL="228600" indent="-228600">
              <a:buFont typeface="+mj-lt"/>
              <a:buAutoNum type="arabicPeriod" startAt="4"/>
            </a:pPr>
            <a:r>
              <a:rPr lang="en-US" sz="1100" dirty="0">
                <a:ea typeface="+mn-lt"/>
                <a:cs typeface="+mn-lt"/>
              </a:rPr>
              <a:t>Implement a Whole-Child system of supports that integrates social-emotional learning, behavior, wellness, and comprehensive academic intervention plans.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sz="1100" dirty="0">
                <a:ea typeface="+mn-lt"/>
                <a:cs typeface="+mn-lt"/>
              </a:rPr>
              <a:t>Utilize flexible learning tools, technology integration, and targeted instruction to personalize learning for all students.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67336F-E712-381B-9C38-403294921507}"/>
              </a:ext>
            </a:extLst>
          </p:cNvPr>
          <p:cNvSpPr txBox="1"/>
          <p:nvPr/>
        </p:nvSpPr>
        <p:spPr>
          <a:xfrm>
            <a:off x="261970" y="3474646"/>
            <a:ext cx="2036190" cy="89962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140335" marR="5080" lvl="0" indent="-12827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Building</a:t>
            </a:r>
            <a:r>
              <a:rPr kumimoji="0" lang="en-US" sz="1200" b="1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200" b="1" i="0" u="none" strike="noStrike" kern="1200" cap="none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Culture</a:t>
            </a:r>
            <a:r>
              <a:rPr kumimoji="0" lang="en-US" sz="1200" b="1" i="0" u="none" strike="noStrike" kern="1200" cap="none" spc="-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</a:p>
          <a:p>
            <a:pPr marL="140335" marR="5080" lvl="0" indent="-12827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tudent</a:t>
            </a:r>
            <a:r>
              <a:rPr kumimoji="0" lang="en-US" sz="12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Support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55575" marR="15875" lvl="0" indent="-128270" algn="ctr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Whole Child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Intervention </a:t>
            </a:r>
            <a:r>
              <a:rPr kumimoji="0" lang="en-US" sz="900" b="0" i="0" u="none" strike="noStrike" kern="1200" cap="none" spc="-19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Personalized Learning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BC17CA-D6FD-3EDA-004A-C96A9B29A145}"/>
              </a:ext>
            </a:extLst>
          </p:cNvPr>
          <p:cNvSpPr txBox="1">
            <a:spLocks/>
          </p:cNvSpPr>
          <p:nvPr/>
        </p:nvSpPr>
        <p:spPr>
          <a:xfrm>
            <a:off x="273808" y="2331358"/>
            <a:ext cx="2036190" cy="9668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marL="17145" marR="10795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ster</a:t>
            </a:r>
            <a:r>
              <a:rPr kumimoji="0" lang="en-US" sz="11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</a:t>
            </a:r>
            <a:r>
              <a:rPr kumimoji="0" lang="en-US" sz="11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1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dem</a:t>
            </a:r>
            <a:r>
              <a:rPr kumimoji="0" lang="en-US" sz="11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</a:p>
          <a:p>
            <a:pPr marL="17145" marR="10795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Excellence </a:t>
            </a:r>
            <a:r>
              <a:rPr kumimoji="0" lang="en-US" sz="11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</a:t>
            </a:r>
          </a:p>
          <a:p>
            <a:pPr marL="17145" marR="10795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Curriculum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Instruction</a:t>
            </a: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Signature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Program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E1E893-603F-A337-647C-A9A5368A042B}"/>
              </a:ext>
            </a:extLst>
          </p:cNvPr>
          <p:cNvSpPr txBox="1">
            <a:spLocks/>
          </p:cNvSpPr>
          <p:nvPr/>
        </p:nvSpPr>
        <p:spPr>
          <a:xfrm>
            <a:off x="6550335" y="1998534"/>
            <a:ext cx="5427677" cy="139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800" dirty="0"/>
              <a:t>1a. Utilizing APS graphs (Missing Credit Report) to ensure student schedules are aligned to graduation requirements. Graduation Rate.</a:t>
            </a:r>
          </a:p>
          <a:p>
            <a:r>
              <a:rPr lang="en-US" sz="800" dirty="0"/>
              <a:t>1b. Implemented Raider Minimester Night School to help students recover courses needed for graduation. Graduation Rate: Increase in # of students on track</a:t>
            </a:r>
          </a:p>
          <a:p>
            <a:r>
              <a:rPr lang="en-US" sz="800" dirty="0"/>
              <a:t>2a. Facilitate observations and feedback from focus walks to identify strengths and opportunities  for growth to identify needed professional development.</a:t>
            </a:r>
          </a:p>
          <a:p>
            <a:r>
              <a:rPr lang="en-US" sz="800" dirty="0"/>
              <a:t>2b. Utilizing PLC data (formative, MAP, and benchmark) to design interventions and differentiate instruction to meet the needs of all students.</a:t>
            </a:r>
          </a:p>
          <a:p>
            <a:r>
              <a:rPr lang="en-US" sz="800" dirty="0"/>
              <a:t>3a. Monthly IB Professional Development training for teachers to increase teacher capacity as it pertains to knowledge and instructional practices of IB that are aligned to the implementation o IB MVP &amp; CP/DP Programmers.</a:t>
            </a:r>
          </a:p>
          <a:p>
            <a:r>
              <a:rPr lang="en-US" sz="800" dirty="0"/>
              <a:t>3b. Additional support provided by a second coordinator dedicated to IB MVP.</a:t>
            </a:r>
          </a:p>
          <a:p>
            <a:endParaRPr lang="en-US" sz="1050" dirty="0"/>
          </a:p>
          <a:p>
            <a:r>
              <a:rPr lang="en-US" sz="800" dirty="0"/>
              <a:t>4a. Identify most at-promise students through attendance, discipline, and academic data and assign student caseloads to support staff for weekly mental, emotional, &amp; behavioral monitoring/support.</a:t>
            </a:r>
          </a:p>
          <a:p>
            <a:r>
              <a:rPr lang="en-US" sz="800" dirty="0"/>
              <a:t>4b. Utilize the Care Team to identify at risk students and provide wrap-around services. Train all members of the Care Team on Restorative Practices. Implement school-wide training of PBIS for  all staff members.</a:t>
            </a:r>
          </a:p>
          <a:p>
            <a:r>
              <a:rPr lang="en-US" sz="800" dirty="0"/>
              <a:t>5. Implement classroom strategies aligned to the Personalized Learning core elements of Targeted Instruction and Student Reflection &amp; Ownership.</a:t>
            </a:r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77FF53-B5CB-7487-F8A6-05853EA146F4}"/>
              </a:ext>
            </a:extLst>
          </p:cNvPr>
          <p:cNvSpPr txBox="1"/>
          <p:nvPr/>
        </p:nvSpPr>
        <p:spPr>
          <a:xfrm>
            <a:off x="261968" y="4544428"/>
            <a:ext cx="2036190" cy="8892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Equipping &amp;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Empowering</a:t>
            </a:r>
          </a:p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Leaders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Staff</a:t>
            </a:r>
            <a:endParaRPr lang="en-US" sz="1200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Strategic Staff Support</a:t>
            </a:r>
          </a:p>
          <a:p>
            <a:pPr marL="337185" marR="5080" lvl="0" indent="-32512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Equitable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Resource</a:t>
            </a:r>
            <a:r>
              <a:rPr kumimoji="0" lang="en-US" sz="9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Allocation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A105D0-9E11-1FBC-0EA9-1EA13403D6D6}"/>
              </a:ext>
            </a:extLst>
          </p:cNvPr>
          <p:cNvSpPr txBox="1">
            <a:spLocks/>
          </p:cNvSpPr>
          <p:nvPr/>
        </p:nvSpPr>
        <p:spPr>
          <a:xfrm>
            <a:off x="2385499" y="4565594"/>
            <a:ext cx="4113009" cy="86804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 startAt="6"/>
            </a:pPr>
            <a:r>
              <a:rPr lang="en-US" sz="1100" dirty="0"/>
              <a:t>Retain and continue to develop a high-performing faculty.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en-US" sz="1100" dirty="0"/>
              <a:t>Build Teacher capacity to support an increase in mastery for students.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B35E2A-94D9-55B7-0AD3-F577225AAE01}"/>
              </a:ext>
            </a:extLst>
          </p:cNvPr>
          <p:cNvSpPr txBox="1"/>
          <p:nvPr/>
        </p:nvSpPr>
        <p:spPr>
          <a:xfrm>
            <a:off x="6562173" y="4490152"/>
            <a:ext cx="5415839" cy="10365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800" dirty="0"/>
              <a:t>6a. Appropriate training and professional learning for all Mays  Faculty.</a:t>
            </a:r>
          </a:p>
          <a:p>
            <a:r>
              <a:rPr lang="en-US" sz="800" dirty="0"/>
              <a:t>6b. Mentor-Mentee Induction program that support new teachers through New Teacher Learning Communities to provide necessary tools to be successful.</a:t>
            </a:r>
          </a:p>
          <a:p>
            <a:r>
              <a:rPr lang="en-US" sz="800" dirty="0"/>
              <a:t>6c. Minimized number of taught courses for EOC teachers to increase focus on instructional planning and academic delivery.</a:t>
            </a:r>
          </a:p>
          <a:p>
            <a:r>
              <a:rPr lang="en-US" sz="800" dirty="0"/>
              <a:t>7a. Consistent Observation and Feedback cycle to provide teachers with instructional support to build upon current practices.</a:t>
            </a:r>
          </a:p>
          <a:p>
            <a:r>
              <a:rPr lang="en-US" sz="800" dirty="0"/>
              <a:t>7b. Coaching cycles with Instructional Coaches to engage in the observation, feedback, and modeling process.</a:t>
            </a:r>
          </a:p>
          <a:p>
            <a:r>
              <a:rPr lang="en-US" sz="800" dirty="0"/>
              <a:t>7c. Weekly learning walks (Including Instructional Coaches, Master Teacher, Leaders, SELTS, and IB Coordinator to build instructional leader capacity.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390DED-F39D-0FEF-4A39-809D1486CA06}"/>
              </a:ext>
            </a:extLst>
          </p:cNvPr>
          <p:cNvSpPr txBox="1"/>
          <p:nvPr/>
        </p:nvSpPr>
        <p:spPr>
          <a:xfrm>
            <a:off x="261968" y="5620533"/>
            <a:ext cx="2036190" cy="91540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marL="180340" marR="136525" lvl="0" indent="-16764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Creating</a:t>
            </a:r>
            <a:r>
              <a:rPr kumimoji="0" lang="en-US" sz="1200" b="1" i="0" u="none" strike="noStrike" kern="120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US" sz="12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System</a:t>
            </a:r>
            <a:r>
              <a:rPr kumimoji="0" lang="en-US" sz="1200" b="1" i="0" u="none" strike="noStrike" kern="1200" cap="none" spc="-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 </a:t>
            </a:r>
            <a:r>
              <a:rPr kumimoji="0" lang="en-US" sz="1200" b="1" i="0" u="none" strike="noStrike" kern="1200" cap="none" spc="-254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School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Support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3815" marR="0" lvl="0" indent="0" algn="ctr" defTabSz="914400" rtl="0" eaLnBrk="1" fontAlgn="auto" latinLnBrk="0" hangingPunct="1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Strategic</a:t>
            </a:r>
            <a:r>
              <a:rPr kumimoji="0" lang="en-US" sz="9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Staff</a:t>
            </a:r>
            <a:r>
              <a:rPr kumimoji="0" lang="en-US" sz="9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Support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4254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Equitable</a:t>
            </a:r>
            <a:r>
              <a:rPr kumimoji="0" lang="en-US" sz="900" b="0" i="0" u="none" strike="noStrike" kern="1200" cap="none" spc="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Resource</a:t>
            </a:r>
            <a:r>
              <a:rPr kumimoji="0" lang="en-US" sz="9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US" sz="90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Allocation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8FBEC2-33EB-4456-064A-FB719A6FF82F}"/>
              </a:ext>
            </a:extLst>
          </p:cNvPr>
          <p:cNvSpPr txBox="1">
            <a:spLocks/>
          </p:cNvSpPr>
          <p:nvPr/>
        </p:nvSpPr>
        <p:spPr>
          <a:xfrm>
            <a:off x="2385499" y="5628421"/>
            <a:ext cx="4113009" cy="899629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 startAt="8"/>
            </a:pPr>
            <a:r>
              <a:rPr lang="en-US" sz="1100" dirty="0"/>
              <a:t>Provide wrap services availability to address the academic, emotion, and behavioral needs of the students.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3CE1B2-2F08-60C0-CF21-A0CA56766856}"/>
              </a:ext>
            </a:extLst>
          </p:cNvPr>
          <p:cNvSpPr txBox="1"/>
          <p:nvPr/>
        </p:nvSpPr>
        <p:spPr>
          <a:xfrm>
            <a:off x="6562173" y="5620533"/>
            <a:ext cx="5415838" cy="9154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800" dirty="0"/>
              <a:t>8a. Utilization of the Clinical Therapist to address the emotional needs of students.</a:t>
            </a:r>
          </a:p>
          <a:p>
            <a:r>
              <a:rPr lang="en-US" sz="800" dirty="0"/>
              <a:t>8b. Leverage the budget to include and additional School Social Worker and Graduation Coach to address the needs of students.</a:t>
            </a:r>
          </a:p>
          <a:p>
            <a:r>
              <a:rPr lang="en-US" sz="800" dirty="0"/>
              <a:t>8c. Leverage the behavior team to implement alternatives-to-suspension in order to decrease the amount of instructional loss and promote social emotional learning strategies. (Decrease OSS by 5%)</a:t>
            </a:r>
          </a:p>
        </p:txBody>
      </p:sp>
    </p:spTree>
    <p:extLst>
      <p:ext uri="{BB962C8B-B14F-4D97-AF65-F5344CB8AC3E}">
        <p14:creationId xmlns:p14="http://schemas.microsoft.com/office/powerpoint/2010/main" val="254458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S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91A92"/>
      </a:accent1>
      <a:accent2>
        <a:srgbClr val="DA7B22"/>
      </a:accent2>
      <a:accent3>
        <a:srgbClr val="A5A5A5"/>
      </a:accent3>
      <a:accent4>
        <a:srgbClr val="F3CF45"/>
      </a:accent4>
      <a:accent5>
        <a:srgbClr val="0083A9"/>
      </a:accent5>
      <a:accent6>
        <a:srgbClr val="70AD47"/>
      </a:accent6>
      <a:hlink>
        <a:srgbClr val="0083A9"/>
      </a:hlink>
      <a:folHlink>
        <a:srgbClr val="DA7B2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36758a-e7f7-4029-9cdc-709c7a6ff021">
      <UserInfo>
        <DisplayName>Gipson, Chaundra</DisplayName>
        <AccountId>16</AccountId>
        <AccountType/>
      </UserInfo>
      <UserInfo>
        <DisplayName>Jacobi, Diane</DisplayName>
        <AccountId>12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977F1402712049B4BB4CDB1A03C7C8" ma:contentTypeVersion="5" ma:contentTypeDescription="Create a new document." ma:contentTypeScope="" ma:versionID="0f5ec4d82cab5cab548afcdba343ac18">
  <xsd:schema xmlns:xsd="http://www.w3.org/2001/XMLSchema" xmlns:xs="http://www.w3.org/2001/XMLSchema" xmlns:p="http://schemas.microsoft.com/office/2006/metadata/properties" xmlns:ns2="8dcae609-94e2-4108-915c-852935aa21ad" xmlns:ns3="e136758a-e7f7-4029-9cdc-709c7a6ff021" targetNamespace="http://schemas.microsoft.com/office/2006/metadata/properties" ma:root="true" ma:fieldsID="9d6fcbe14825a043d9eeb7b07cb7ee66" ns2:_="" ns3:_="">
    <xsd:import namespace="8dcae609-94e2-4108-915c-852935aa21ad"/>
    <xsd:import namespace="e136758a-e7f7-4029-9cdc-709c7a6ff0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ae609-94e2-4108-915c-852935aa21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36758a-e7f7-4029-9cdc-709c7a6ff02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9E7716-A4D8-4C71-BA5E-83EBC20000BD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8dcae609-94e2-4108-915c-852935aa21ad"/>
    <ds:schemaRef ds:uri="http://purl.org/dc/elements/1.1/"/>
    <ds:schemaRef ds:uri="e136758a-e7f7-4029-9cdc-709c7a6ff021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6FF9715-0CE0-40B2-8A13-73BD54BF3E68}">
  <ds:schemaRefs>
    <ds:schemaRef ds:uri="8dcae609-94e2-4108-915c-852935aa21ad"/>
    <ds:schemaRef ds:uri="e136758a-e7f7-4029-9cdc-709c7a6ff02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01425CA-73FB-48A2-A63D-01EB8F7ECD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729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Jacobi, Diane</dc:creator>
  <cp:lastModifiedBy>Kirkpatrick, Bresiea</cp:lastModifiedBy>
  <cp:revision>218</cp:revision>
  <cp:lastPrinted>2023-10-24T17:02:26Z</cp:lastPrinted>
  <dcterms:created xsi:type="dcterms:W3CDTF">2022-10-06T19:21:24Z</dcterms:created>
  <dcterms:modified xsi:type="dcterms:W3CDTF">2023-10-24T18:34:37Z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0x0101007A977F1402712049B4BB4CDB1A03C7C8</vt:lpwstr>
  </property>
  <property fmtid="{D5CDD505-2E9C-101B-9397-08002B2CF9AE}" pid="3" name="MediaServiceImageTags">
    <vt:lpwstr/>
  </property>
</Properties>
</file>